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4" r:id="rId1"/>
    <p:sldMasterId id="2147484066" r:id="rId2"/>
  </p:sldMasterIdLst>
  <p:notesMasterIdLst>
    <p:notesMasterId r:id="rId27"/>
  </p:notesMasterIdLst>
  <p:handoutMasterIdLst>
    <p:handoutMasterId r:id="rId28"/>
  </p:handoutMasterIdLst>
  <p:sldIdLst>
    <p:sldId id="280" r:id="rId3"/>
    <p:sldId id="942" r:id="rId4"/>
    <p:sldId id="946" r:id="rId5"/>
    <p:sldId id="940" r:id="rId6"/>
    <p:sldId id="955" r:id="rId7"/>
    <p:sldId id="953" r:id="rId8"/>
    <p:sldId id="947" r:id="rId9"/>
    <p:sldId id="948" r:id="rId10"/>
    <p:sldId id="949" r:id="rId11"/>
    <p:sldId id="826" r:id="rId12"/>
    <p:sldId id="950" r:id="rId13"/>
    <p:sldId id="952" r:id="rId14"/>
    <p:sldId id="902" r:id="rId15"/>
    <p:sldId id="941" r:id="rId16"/>
    <p:sldId id="954" r:id="rId17"/>
    <p:sldId id="945" r:id="rId18"/>
    <p:sldId id="944" r:id="rId19"/>
    <p:sldId id="939" r:id="rId20"/>
    <p:sldId id="937" r:id="rId21"/>
    <p:sldId id="938" r:id="rId22"/>
    <p:sldId id="951" r:id="rId23"/>
    <p:sldId id="936" r:id="rId24"/>
    <p:sldId id="856" r:id="rId25"/>
    <p:sldId id="645" r:id="rId26"/>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57895" autoAdjust="0"/>
  </p:normalViewPr>
  <p:slideViewPr>
    <p:cSldViewPr>
      <p:cViewPr varScale="1">
        <p:scale>
          <a:sx n="66" d="100"/>
          <a:sy n="66" d="100"/>
        </p:scale>
        <p:origin x="28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4002"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1"/>
            <a:ext cx="3011699" cy="458965"/>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5603" name="Rectangle 3"/>
          <p:cNvSpPr>
            <a:spLocks noGrp="1" noChangeArrowheads="1"/>
          </p:cNvSpPr>
          <p:nvPr>
            <p:ph type="dt" sz="quarter" idx="1"/>
          </p:nvPr>
        </p:nvSpPr>
        <p:spPr bwMode="auto">
          <a:xfrm>
            <a:off x="3938376" y="1"/>
            <a:ext cx="3011699" cy="458965"/>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5604" name="Rectangle 4"/>
          <p:cNvSpPr>
            <a:spLocks noGrp="1" noChangeArrowheads="1"/>
          </p:cNvSpPr>
          <p:nvPr>
            <p:ph type="ftr" sz="quarter" idx="2"/>
          </p:nvPr>
        </p:nvSpPr>
        <p:spPr bwMode="auto">
          <a:xfrm>
            <a:off x="0" y="8789728"/>
            <a:ext cx="3011699" cy="458964"/>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5605" name="Rectangle 5"/>
          <p:cNvSpPr>
            <a:spLocks noGrp="1" noChangeArrowheads="1"/>
          </p:cNvSpPr>
          <p:nvPr>
            <p:ph type="sldNum" sz="quarter" idx="3"/>
          </p:nvPr>
        </p:nvSpPr>
        <p:spPr bwMode="auto">
          <a:xfrm>
            <a:off x="3938376" y="8789728"/>
            <a:ext cx="3011699" cy="458964"/>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0C19235-4C1F-4EEC-AAE1-1F4F2F8D8EB1}" type="slidenum">
              <a:rPr lang="en-US"/>
              <a:pPr>
                <a:defRPr/>
              </a:pPr>
              <a:t>‹#›</a:t>
            </a:fld>
            <a:endParaRPr lang="en-US" dirty="0"/>
          </a:p>
        </p:txBody>
      </p:sp>
    </p:spTree>
    <p:extLst>
      <p:ext uri="{BB962C8B-B14F-4D97-AF65-F5344CB8AC3E}">
        <p14:creationId xmlns:p14="http://schemas.microsoft.com/office/powerpoint/2010/main" val="3052354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11699" cy="458965"/>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9699" name="Rectangle 3"/>
          <p:cNvSpPr>
            <a:spLocks noGrp="1" noChangeArrowheads="1"/>
          </p:cNvSpPr>
          <p:nvPr>
            <p:ph type="dt" idx="1"/>
          </p:nvPr>
        </p:nvSpPr>
        <p:spPr bwMode="auto">
          <a:xfrm>
            <a:off x="3938376" y="1"/>
            <a:ext cx="3011699" cy="458965"/>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65220" name="Rectangle 4"/>
          <p:cNvSpPr>
            <a:spLocks noGrp="1" noRot="1" noChangeAspect="1" noChangeArrowheads="1" noTextEdit="1"/>
          </p:cNvSpPr>
          <p:nvPr>
            <p:ph type="sldImg" idx="2"/>
          </p:nvPr>
        </p:nvSpPr>
        <p:spPr bwMode="auto">
          <a:xfrm>
            <a:off x="1181100" y="687388"/>
            <a:ext cx="4587875" cy="3440112"/>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26677" y="4356223"/>
            <a:ext cx="5096722" cy="4204811"/>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789728"/>
            <a:ext cx="3011699" cy="458964"/>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9703" name="Rectangle 7"/>
          <p:cNvSpPr>
            <a:spLocks noGrp="1" noChangeArrowheads="1"/>
          </p:cNvSpPr>
          <p:nvPr>
            <p:ph type="sldNum" sz="quarter" idx="5"/>
          </p:nvPr>
        </p:nvSpPr>
        <p:spPr bwMode="auto">
          <a:xfrm>
            <a:off x="3938376" y="8789728"/>
            <a:ext cx="3011699" cy="458964"/>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67A3B9A-BB6C-432F-8F6F-DF8154423784}" type="slidenum">
              <a:rPr lang="en-US"/>
              <a:pPr>
                <a:defRPr/>
              </a:pPr>
              <a:t>‹#›</a:t>
            </a:fld>
            <a:endParaRPr lang="en-US" dirty="0"/>
          </a:p>
        </p:txBody>
      </p:sp>
    </p:spTree>
    <p:extLst>
      <p:ext uri="{BB962C8B-B14F-4D97-AF65-F5344CB8AC3E}">
        <p14:creationId xmlns:p14="http://schemas.microsoft.com/office/powerpoint/2010/main" val="711334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D54237BB-F60C-49C9-8DEE-35BECC82EB89}" type="slidenum">
              <a:rPr lang="en-US" smtClean="0"/>
              <a:pPr/>
              <a:t>1</a:t>
            </a:fld>
            <a:endParaRPr lang="en-US" dirty="0" smtClean="0"/>
          </a:p>
        </p:txBody>
      </p:sp>
      <p:sp>
        <p:nvSpPr>
          <p:cNvPr id="266243" name="Rectangle 2"/>
          <p:cNvSpPr>
            <a:spLocks noGrp="1" noRot="1" noChangeAspect="1" noChangeArrowheads="1" noTextEdit="1"/>
          </p:cNvSpPr>
          <p:nvPr>
            <p:ph type="sldImg"/>
          </p:nvPr>
        </p:nvSpPr>
        <p:spPr>
          <a:xfrm>
            <a:off x="1174750" y="698500"/>
            <a:ext cx="4602163" cy="3451225"/>
          </a:xfrm>
          <a:ln/>
        </p:spPr>
      </p:sp>
      <p:sp>
        <p:nvSpPr>
          <p:cNvPr id="266244" name="Rectangle 3"/>
          <p:cNvSpPr>
            <a:spLocks noGrp="1" noChangeArrowheads="1"/>
          </p:cNvSpPr>
          <p:nvPr>
            <p:ph type="body" idx="1"/>
          </p:nvPr>
        </p:nvSpPr>
        <p:spPr>
          <a:xfrm>
            <a:off x="926677" y="4387767"/>
            <a:ext cx="5096722" cy="4155919"/>
          </a:xfrm>
          <a:noFill/>
          <a:ln w="9525"/>
        </p:spPr>
        <p:txBody>
          <a:bodyPr/>
          <a:lstStyle/>
          <a:p>
            <a:endParaRPr lang="en-US" dirty="0" smtClean="0"/>
          </a:p>
        </p:txBody>
      </p:sp>
    </p:spTree>
    <p:extLst>
      <p:ext uri="{BB962C8B-B14F-4D97-AF65-F5344CB8AC3E}">
        <p14:creationId xmlns:p14="http://schemas.microsoft.com/office/powerpoint/2010/main" val="25713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12</a:t>
            </a:fld>
            <a:endParaRPr lang="en-US" dirty="0"/>
          </a:p>
        </p:txBody>
      </p:sp>
    </p:spTree>
    <p:extLst>
      <p:ext uri="{BB962C8B-B14F-4D97-AF65-F5344CB8AC3E}">
        <p14:creationId xmlns:p14="http://schemas.microsoft.com/office/powerpoint/2010/main" val="194196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399210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Having</a:t>
            </a:r>
            <a:r>
              <a:rPr lang="en-US" baseline="0" dirty="0" smtClean="0"/>
              <a:t> a plan, even if it needs to change as the project evolves:</a:t>
            </a:r>
          </a:p>
          <a:p>
            <a:pPr marL="171450" indent="-171450">
              <a:buFont typeface="Arial" panose="020B0604020202020204" pitchFamily="34" charset="0"/>
              <a:buChar char="•"/>
            </a:pPr>
            <a:r>
              <a:rPr lang="en-US" baseline="0" dirty="0" smtClean="0"/>
              <a:t>Will save money.</a:t>
            </a:r>
          </a:p>
          <a:p>
            <a:pPr marL="171450" indent="-171450">
              <a:buFont typeface="Arial" panose="020B0604020202020204" pitchFamily="34" charset="0"/>
              <a:buChar char="•"/>
            </a:pPr>
            <a:r>
              <a:rPr lang="en-US" baseline="0" dirty="0" smtClean="0"/>
              <a:t>Will cut down on mistakes and delays </a:t>
            </a:r>
          </a:p>
          <a:p>
            <a:pPr marL="171450" indent="-171450">
              <a:buFont typeface="Arial" panose="020B0604020202020204" pitchFamily="34" charset="0"/>
              <a:buChar char="•"/>
            </a:pPr>
            <a:r>
              <a:rPr lang="en-US" baseline="0" dirty="0" smtClean="0"/>
              <a:t>Will be able to optimize shipping capabilities and potentially combine freight to further reduce costs.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Bill of Lading Clarity</a:t>
            </a:r>
          </a:p>
          <a:p>
            <a:pPr marL="0" indent="0">
              <a:buFont typeface="Arial" panose="020B0604020202020204" pitchFamily="34" charset="0"/>
              <a:buNone/>
            </a:pPr>
            <a:r>
              <a:rPr lang="en-US" baseline="0" dirty="0" smtClean="0"/>
              <a:t>(Maybe show a bill of lading completed?)</a:t>
            </a:r>
          </a:p>
          <a:p>
            <a:pPr marL="171450" indent="-171450">
              <a:buFont typeface="Arial" panose="020B0604020202020204" pitchFamily="34" charset="0"/>
              <a:buChar char="•"/>
            </a:pPr>
            <a:r>
              <a:rPr lang="en-US" baseline="0" dirty="0" smtClean="0"/>
              <a:t>The legal tender for all carriers.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Possible Example:</a:t>
            </a:r>
          </a:p>
          <a:p>
            <a:pPr marL="0" indent="0">
              <a:buFont typeface="Arial" panose="020B0604020202020204" pitchFamily="34" charset="0"/>
              <a:buNone/>
            </a:pPr>
            <a:r>
              <a:rPr lang="en-US" baseline="0" dirty="0" smtClean="0"/>
              <a:t>Joists to False Pass/Eielson</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14</a:t>
            </a:fld>
            <a:endParaRPr lang="en-US" dirty="0"/>
          </a:p>
        </p:txBody>
      </p:sp>
    </p:spTree>
    <p:extLst>
      <p:ext uri="{BB962C8B-B14F-4D97-AF65-F5344CB8AC3E}">
        <p14:creationId xmlns:p14="http://schemas.microsoft.com/office/powerpoint/2010/main" val="143030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Most of your suppliers have never been to Alaska, and have no concept of what it take to transport goods to the state, much less, build in this state.  </a:t>
            </a:r>
          </a:p>
          <a:p>
            <a:endParaRPr lang="en-US" dirty="0" smtClean="0"/>
          </a:p>
          <a:p>
            <a:r>
              <a:rPr lang="en-US" dirty="0" smtClean="0"/>
              <a:t>Freight destined for Alaska should be considered international freight.  </a:t>
            </a:r>
          </a:p>
          <a:p>
            <a:endParaRPr lang="en-US" dirty="0" smtClean="0"/>
          </a:p>
          <a:p>
            <a:r>
              <a:rPr lang="en-US" dirty="0" smtClean="0"/>
              <a:t>This freight will typically be handled and transferred across multiple modes of transportation before it reaches it’s final destination.  </a:t>
            </a:r>
          </a:p>
          <a:p>
            <a:endParaRPr lang="en-US" dirty="0" smtClean="0"/>
          </a:p>
          <a:p>
            <a:r>
              <a:rPr lang="en-US" dirty="0" smtClean="0"/>
              <a:t>Your freight could drive across pot-holed roads, move on open ocean boats that may be exposed to salt spray, may sit on a frozen tarmac, and will most certainly be handled by multiple individuals along the way.</a:t>
            </a:r>
          </a:p>
          <a:p>
            <a:pPr marL="0" indent="0">
              <a:buNone/>
            </a:pPr>
            <a:endParaRPr lang="en-US" dirty="0" smtClean="0"/>
          </a:p>
          <a:p>
            <a:pPr marL="0" indent="0">
              <a:buNone/>
            </a:pPr>
            <a:r>
              <a:rPr lang="en-US" dirty="0" smtClean="0"/>
              <a:t>Spending a little more time explaining your packaging needs, and even paying for better packaging could easily pay for itself.  </a:t>
            </a:r>
          </a:p>
          <a:p>
            <a:endParaRPr lang="en-US" dirty="0"/>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16</a:t>
            </a:fld>
            <a:endParaRPr lang="en-US" dirty="0"/>
          </a:p>
        </p:txBody>
      </p:sp>
    </p:spTree>
    <p:extLst>
      <p:ext uri="{BB962C8B-B14F-4D97-AF65-F5344CB8AC3E}">
        <p14:creationId xmlns:p14="http://schemas.microsoft.com/office/powerpoint/2010/main" val="1904163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What are the project’s requirements, and how do you design and plan for your applicable transportation mode(s)?  </a:t>
            </a:r>
            <a:endParaRPr lang="en-US" dirty="0" smtClean="0"/>
          </a:p>
          <a:p>
            <a:endParaRPr lang="en-US" dirty="0" smtClean="0"/>
          </a:p>
          <a:p>
            <a:endParaRPr lang="en-US" dirty="0" smtClean="0"/>
          </a:p>
          <a:p>
            <a:r>
              <a:rPr lang="en-US" dirty="0" smtClean="0"/>
              <a:t>Dimensional</a:t>
            </a:r>
            <a:r>
              <a:rPr lang="en-US" baseline="0" dirty="0" smtClean="0"/>
              <a:t> Constraints:</a:t>
            </a:r>
          </a:p>
          <a:p>
            <a:pPr marL="171450" indent="-171450">
              <a:buFont typeface="Arial" panose="020B0604020202020204" pitchFamily="34" charset="0"/>
              <a:buChar char="•"/>
            </a:pPr>
            <a:r>
              <a:rPr lang="en-US" baseline="0" dirty="0" err="1" smtClean="0"/>
              <a:t>Herc</a:t>
            </a:r>
            <a:r>
              <a:rPr lang="en-US" baseline="0" dirty="0" smtClean="0"/>
              <a:t> limitations</a:t>
            </a:r>
          </a:p>
          <a:p>
            <a:pPr marL="171450" indent="-171450">
              <a:buFont typeface="Arial" panose="020B0604020202020204" pitchFamily="34" charset="0"/>
              <a:buChar char="•"/>
            </a:pPr>
            <a:r>
              <a:rPr lang="en-US" baseline="0" dirty="0" smtClean="0"/>
              <a:t>ANC-PBY truck limitations?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r>
              <a:rPr lang="en-US" dirty="0" smtClean="0"/>
              <a:t>MODS</a:t>
            </a:r>
          </a:p>
          <a:p>
            <a:endParaRPr lang="en-US" dirty="0" smtClean="0"/>
          </a:p>
          <a:p>
            <a:r>
              <a:rPr lang="en-US" b="1" dirty="0" smtClean="0"/>
              <a:t>Fail Example:  </a:t>
            </a:r>
            <a:r>
              <a:rPr lang="en-US" dirty="0" smtClean="0"/>
              <a:t>Mods were built in Edmonton and then transportation was arranged.</a:t>
            </a:r>
            <a:r>
              <a:rPr lang="en-US" baseline="0" dirty="0" smtClean="0"/>
              <a:t>  No OTR or water option could be found to move them out of Edmonton.  They have been sitting completed for two years.  The company is now looking into cutting the MODs apart, shipping them in pieces, and reassembling in Prudhoe Bay.</a:t>
            </a:r>
          </a:p>
          <a:p>
            <a:endParaRPr lang="en-US" baseline="0" dirty="0" smtClean="0"/>
          </a:p>
          <a:p>
            <a:r>
              <a:rPr lang="en-US" b="1" dirty="0" smtClean="0"/>
              <a:t>Success Example:</a:t>
            </a:r>
            <a:r>
              <a:rPr lang="en-US" b="1" baseline="0" dirty="0" smtClean="0"/>
              <a:t>  </a:t>
            </a:r>
            <a:r>
              <a:rPr lang="en-US" baseline="0" dirty="0" smtClean="0"/>
              <a:t>Nordic Rig—Design engineers worked with Lynden to optimize rig components to fall within shippable dimensions.  Both the customer and the carrier had a smooth move and predictable costs due to the collaboration.  </a:t>
            </a:r>
            <a:endParaRPr lang="en-US" dirty="0"/>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17</a:t>
            </a:fld>
            <a:endParaRPr lang="en-US" dirty="0"/>
          </a:p>
        </p:txBody>
      </p:sp>
    </p:spTree>
    <p:extLst>
      <p:ext uri="{BB962C8B-B14F-4D97-AF65-F5344CB8AC3E}">
        <p14:creationId xmlns:p14="http://schemas.microsoft.com/office/powerpoint/2010/main" val="9921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18</a:t>
            </a:fld>
            <a:endParaRPr lang="en-US" dirty="0"/>
          </a:p>
        </p:txBody>
      </p:sp>
    </p:spTree>
    <p:extLst>
      <p:ext uri="{BB962C8B-B14F-4D97-AF65-F5344CB8AC3E}">
        <p14:creationId xmlns:p14="http://schemas.microsoft.com/office/powerpoint/2010/main" val="942256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19</a:t>
            </a:fld>
            <a:endParaRPr lang="en-US" dirty="0"/>
          </a:p>
        </p:txBody>
      </p:sp>
    </p:spTree>
    <p:extLst>
      <p:ext uri="{BB962C8B-B14F-4D97-AF65-F5344CB8AC3E}">
        <p14:creationId xmlns:p14="http://schemas.microsoft.com/office/powerpoint/2010/main" val="623655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20</a:t>
            </a:fld>
            <a:endParaRPr lang="en-US" dirty="0"/>
          </a:p>
        </p:txBody>
      </p:sp>
    </p:spTree>
    <p:extLst>
      <p:ext uri="{BB962C8B-B14F-4D97-AF65-F5344CB8AC3E}">
        <p14:creationId xmlns:p14="http://schemas.microsoft.com/office/powerpoint/2010/main" val="518136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21</a:t>
            </a:fld>
            <a:endParaRPr lang="en-US" dirty="0"/>
          </a:p>
        </p:txBody>
      </p:sp>
    </p:spTree>
    <p:extLst>
      <p:ext uri="{BB962C8B-B14F-4D97-AF65-F5344CB8AC3E}">
        <p14:creationId xmlns:p14="http://schemas.microsoft.com/office/powerpoint/2010/main" val="3648741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22</a:t>
            </a:fld>
            <a:endParaRPr lang="en-US" dirty="0"/>
          </a:p>
        </p:txBody>
      </p:sp>
    </p:spTree>
    <p:extLst>
      <p:ext uri="{BB962C8B-B14F-4D97-AF65-F5344CB8AC3E}">
        <p14:creationId xmlns:p14="http://schemas.microsoft.com/office/powerpoint/2010/main" val="128355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BROOKE</a:t>
            </a:r>
          </a:p>
          <a:p>
            <a:endParaRPr lang="en-US" dirty="0" smtClean="0"/>
          </a:p>
          <a:p>
            <a:r>
              <a:rPr lang="en-US" dirty="0" smtClean="0"/>
              <a:t>These items might</a:t>
            </a:r>
            <a:r>
              <a:rPr lang="en-US" baseline="0" dirty="0" smtClean="0"/>
              <a:t> be overstating the obvious, but these considerations are many times overlooked.</a:t>
            </a:r>
            <a:endParaRPr lang="en-US" dirty="0" smtClean="0"/>
          </a:p>
          <a:p>
            <a:endParaRPr lang="en-US" dirty="0" smtClean="0"/>
          </a:p>
          <a:p>
            <a:r>
              <a:rPr lang="en-US" b="1" dirty="0" smtClean="0"/>
              <a:t>Size</a:t>
            </a:r>
            <a:r>
              <a:rPr lang="en-US" b="1" baseline="0" dirty="0" smtClean="0"/>
              <a:t> of Alaska: </a:t>
            </a:r>
          </a:p>
          <a:p>
            <a:pPr marL="171450" indent="-171450">
              <a:buFont typeface="Arial" panose="020B0604020202020204" pitchFamily="34" charset="0"/>
              <a:buChar char="•"/>
            </a:pPr>
            <a:r>
              <a:rPr lang="en-US" baseline="0" dirty="0" smtClean="0"/>
              <a:t>656,425 sq. miles, 1400 miles long and 2700 miles wide.</a:t>
            </a:r>
          </a:p>
          <a:p>
            <a:pPr marL="171450" indent="-171450">
              <a:buFont typeface="Arial" panose="020B0604020202020204" pitchFamily="34" charset="0"/>
              <a:buChar char="•"/>
            </a:pPr>
            <a:r>
              <a:rPr lang="en-US" baseline="0" dirty="0" smtClean="0"/>
              <a:t>33,900 miles of shoreline, which is 50% more than the entire continental US.</a:t>
            </a:r>
          </a:p>
          <a:p>
            <a:pPr marL="171450" indent="-171450">
              <a:buFont typeface="Arial" panose="020B0604020202020204" pitchFamily="34" charset="0"/>
              <a:buChar char="•"/>
            </a:pPr>
            <a:r>
              <a:rPr lang="en-US" baseline="0" dirty="0" smtClean="0"/>
              <a:t>Vastly different environments from one end of the state to the next.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Short Construction Seasons:</a:t>
            </a:r>
          </a:p>
          <a:p>
            <a:pPr marL="171450" indent="-171450">
              <a:buFont typeface="Arial" panose="020B0604020202020204" pitchFamily="34" charset="0"/>
              <a:buChar char="•"/>
            </a:pPr>
            <a:r>
              <a:rPr lang="en-US" baseline="0" dirty="0" smtClean="0"/>
              <a:t>Summer</a:t>
            </a:r>
          </a:p>
          <a:p>
            <a:pPr marL="171450" indent="-171450">
              <a:buFont typeface="Arial" panose="020B0604020202020204" pitchFamily="34" charset="0"/>
              <a:buChar char="•"/>
            </a:pPr>
            <a:r>
              <a:rPr lang="en-US" baseline="0" dirty="0" smtClean="0"/>
              <a:t>Ice Roads, </a:t>
            </a:r>
            <a:r>
              <a:rPr lang="en-US" baseline="0" dirty="0" smtClean="0">
                <a:solidFill>
                  <a:srgbClr val="FF0000"/>
                </a:solidFill>
              </a:rPr>
              <a:t>Dependent on season, but typically available from January to March.  (Check w/ Adam.)</a:t>
            </a:r>
          </a:p>
          <a:p>
            <a:pPr marL="171450" indent="-171450">
              <a:buFont typeface="Arial" panose="020B0604020202020204" pitchFamily="34" charset="0"/>
              <a:buChar char="•"/>
            </a:pPr>
            <a:r>
              <a:rPr lang="en-US" baseline="0" dirty="0" smtClean="0"/>
              <a:t>Spring road weight restrictions, Typically can occur b/w April to June.  Inevitably, these catch a few projects by surprise each year.  </a:t>
            </a:r>
          </a:p>
          <a:p>
            <a:pPr marL="171450" indent="-171450">
              <a:buFont typeface="Arial" panose="020B0604020202020204" pitchFamily="34" charset="0"/>
              <a:buChar char="•"/>
            </a:pPr>
            <a:endParaRPr lang="en-US" baseline="0" dirty="0" smtClean="0"/>
          </a:p>
          <a:p>
            <a:r>
              <a:rPr lang="en-US" b="1" dirty="0" smtClean="0"/>
              <a:t>Lack of a Road System:</a:t>
            </a:r>
          </a:p>
          <a:p>
            <a:pPr marL="171450" indent="-171450">
              <a:buFont typeface="Arial" panose="020B0604020202020204" pitchFamily="34" charset="0"/>
              <a:buChar char="•"/>
            </a:pPr>
            <a:r>
              <a:rPr lang="en-US" dirty="0" smtClean="0"/>
              <a:t>As</a:t>
            </a:r>
            <a:r>
              <a:rPr lang="en-US" baseline="0" dirty="0" smtClean="0"/>
              <a:t> soon as a project is not on the road system, your modes of transportation begin to increase.  The consideration of seasons, barging schedules, and air facilities (runways) become much greater.</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Different Environments Across the State:</a:t>
            </a:r>
          </a:p>
          <a:p>
            <a:pPr marL="171450" indent="-171450">
              <a:buFont typeface="Arial" panose="020B0604020202020204" pitchFamily="34" charset="0"/>
              <a:buChar char="•"/>
            </a:pPr>
            <a:r>
              <a:rPr lang="en-US" b="0" baseline="0" dirty="0" smtClean="0"/>
              <a:t>Variations in equipment, material needs, fuel considerations.</a:t>
            </a:r>
          </a:p>
          <a:p>
            <a:pPr marL="171450" indent="-171450">
              <a:buFont typeface="Arial" panose="020B0604020202020204" pitchFamily="34" charset="0"/>
              <a:buChar char="•"/>
            </a:pPr>
            <a:r>
              <a:rPr lang="en-US" b="0" baseline="0" dirty="0" smtClean="0"/>
              <a:t>Different demands for preparedness.  Rural and Arctic jobs will require a higher necessity of preparedness.  Thus, capitalizing on the movement of as much of your freight at one time, can save tens of thousands of dollars.  (??? Too vague???) (Provide a good example)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***Not pertaining to construction, but the Ketchikan basketball team flew to Barrow to play a division game.  This would be the same as sending students from Vancouver, BC to San Diego, CA.  Even those of us who live here sometimes lose sight of how vast and expansive our own state is.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***Anchorage to </a:t>
            </a:r>
            <a:r>
              <a:rPr lang="en-US" baseline="0" dirty="0" err="1" smtClean="0"/>
              <a:t>Deadhorse</a:t>
            </a:r>
            <a:r>
              <a:rPr lang="en-US" baseline="0" dirty="0" smtClean="0"/>
              <a:t> is 900 miles on our road system.  Same as driving from Vancouver, BC to San Francisco, CA</a:t>
            </a:r>
            <a:endParaRPr lang="en-US" dirty="0"/>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2</a:t>
            </a:fld>
            <a:endParaRPr lang="en-US" dirty="0"/>
          </a:p>
        </p:txBody>
      </p:sp>
    </p:spTree>
    <p:extLst>
      <p:ext uri="{BB962C8B-B14F-4D97-AF65-F5344CB8AC3E}">
        <p14:creationId xmlns:p14="http://schemas.microsoft.com/office/powerpoint/2010/main" val="1521242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0792BFEA-D739-42A2-A8CA-0E7300520180}" type="slidenum">
              <a:rPr lang="en-US" smtClean="0"/>
              <a:pPr/>
              <a:t>23</a:t>
            </a:fld>
            <a:endParaRPr lang="en-US" dirty="0"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1979508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24</a:t>
            </a:fld>
            <a:endParaRPr lang="en-US" dirty="0"/>
          </a:p>
        </p:txBody>
      </p:sp>
    </p:spTree>
    <p:extLst>
      <p:ext uri="{BB962C8B-B14F-4D97-AF65-F5344CB8AC3E}">
        <p14:creationId xmlns:p14="http://schemas.microsoft.com/office/powerpoint/2010/main" val="304228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 </a:t>
            </a:r>
          </a:p>
          <a:p>
            <a:r>
              <a:rPr lang="en-US" dirty="0" smtClean="0"/>
              <a:t>–If we can find a better map for regions,</a:t>
            </a:r>
            <a:r>
              <a:rPr lang="en-US" baseline="0" dirty="0" smtClean="0"/>
              <a:t> we can swap this one out.  </a:t>
            </a:r>
          </a:p>
          <a:p>
            <a:endParaRPr lang="en-US" baseline="0" dirty="0" smtClean="0"/>
          </a:p>
          <a:p>
            <a:r>
              <a:rPr lang="en-US" b="1" baseline="0" dirty="0" smtClean="0"/>
              <a:t>General Overview:  </a:t>
            </a:r>
          </a:p>
          <a:p>
            <a:r>
              <a:rPr lang="en-US" baseline="0" dirty="0" smtClean="0"/>
              <a:t>We are capable of servicing most any Alaskan community with some form of transportation, and many times, multiple modes of transportation.  That said, the options become more limited outside of the Southcentral, Interior, and Southeast regions.  Western and Northern Alaska present their own challenges with limited or no road system, unpredictable weather, harsh seasonal effects, and small populations.  All of these factors severely limit the number of transportation options.  </a:t>
            </a:r>
            <a:endParaRPr lang="en-US" dirty="0"/>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3</a:t>
            </a:fld>
            <a:endParaRPr lang="en-US" dirty="0"/>
          </a:p>
        </p:txBody>
      </p:sp>
    </p:spTree>
    <p:extLst>
      <p:ext uri="{BB962C8B-B14F-4D97-AF65-F5344CB8AC3E}">
        <p14:creationId xmlns:p14="http://schemas.microsoft.com/office/powerpoint/2010/main" val="255111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BROOKE</a:t>
            </a:r>
          </a:p>
          <a:p>
            <a:r>
              <a:rPr lang="en-US" dirty="0" smtClean="0"/>
              <a:t>--I will</a:t>
            </a:r>
            <a:r>
              <a:rPr lang="en-US" baseline="0" dirty="0" smtClean="0"/>
              <a:t> further elaborate on these items.  Add expense comparison.  Multi-modal, pay for speed you need, dynamic routing.  Check on Dutch Harbor—Matson.</a:t>
            </a:r>
            <a:endParaRPr lang="en-US" dirty="0" smtClean="0"/>
          </a:p>
          <a:p>
            <a:endParaRPr lang="en-US" dirty="0" smtClean="0"/>
          </a:p>
          <a:p>
            <a:r>
              <a:rPr lang="en-US" b="1" dirty="0" smtClean="0"/>
              <a:t>SOUTHCENTRAL</a:t>
            </a:r>
          </a:p>
          <a:p>
            <a:endParaRPr lang="en-US" dirty="0" smtClean="0"/>
          </a:p>
          <a:p>
            <a:pPr marL="171450" indent="-171450">
              <a:buFont typeface="Arial" panose="020B0604020202020204" pitchFamily="34" charset="0"/>
              <a:buChar char="•"/>
            </a:pPr>
            <a:r>
              <a:rPr lang="en-US" b="1" dirty="0" smtClean="0"/>
              <a:t>Barge—Full Truckload and LCL (Less than container load)</a:t>
            </a:r>
            <a:r>
              <a:rPr lang="en-US" dirty="0" smtClean="0"/>
              <a:t>—Regular weekly</a:t>
            </a:r>
            <a:r>
              <a:rPr lang="en-US" baseline="0" dirty="0" smtClean="0"/>
              <a:t> service out of Seattle, typically arriving in Whittier port.  Railed from Whittier to ANC for further distribution.  A handful of these barges will come into Anchorage each year to accommodate furtherance to Western communities and to accommodate larger freight that cannot travel through the Whittier tunnel.    Typical travel time can range from about 8-12 days depending on season and weather.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1" baseline="0" dirty="0" smtClean="0"/>
              <a:t>Steamship—Full Truckload and LTL (Less than truckload)</a:t>
            </a:r>
            <a:r>
              <a:rPr lang="en-US" baseline="0" dirty="0" smtClean="0"/>
              <a:t>—Twice weekly sailings from Seattle to Anchorage by both Tote and Matson, departing Seattle every Wednesday and Friday.  Matson does make a quick stop in Kodiak and Dutch Harbor once a week on their Southbound return, so freight from Anchorage to Kodiak can be added each week.  Typical travel time from departure to delivery is 5-6 days for Anchorage deliveries.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1" baseline="0" dirty="0" smtClean="0"/>
              <a:t>Truck—Over the road—</a:t>
            </a:r>
            <a:r>
              <a:rPr lang="en-US" b="0" baseline="0" dirty="0" smtClean="0"/>
              <a:t>Twice weekly LTL service (Quick Trans) from Seattle to Anchorage.  Team drivers departing Seattle every Tuesday and Friday evening, with Anchorage deliveries on Friday and Monday, respectively.  The Friday departure also includes a truck to Fairbanks, which delivers in Fairbanks on Monday morning.  </a:t>
            </a:r>
          </a:p>
          <a:p>
            <a:pPr marL="171450" indent="-171450">
              <a:buFont typeface="Arial" panose="020B0604020202020204" pitchFamily="34" charset="0"/>
              <a:buChar char="•"/>
            </a:pPr>
            <a:r>
              <a:rPr lang="en-US" b="0" baseline="0" dirty="0" smtClean="0"/>
              <a:t>Full Truckload options are available upon request.</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1" baseline="0" dirty="0" smtClean="0"/>
              <a:t>SOUTHEAST</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1" baseline="0" dirty="0" smtClean="0"/>
              <a:t>Barge—Full Truckload and LCL </a:t>
            </a:r>
            <a:r>
              <a:rPr lang="en-US" b="0" baseline="0" dirty="0" smtClean="0"/>
              <a:t>—Once a week out of Seattle.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1" baseline="0" dirty="0" smtClean="0"/>
              <a:t>Truck</a:t>
            </a:r>
            <a:r>
              <a:rPr lang="en-US" b="0" baseline="0" dirty="0" smtClean="0"/>
              <a:t> –</a:t>
            </a:r>
            <a:r>
              <a:rPr lang="en-US" b="1" baseline="0" dirty="0" smtClean="0"/>
              <a:t>LTL </a:t>
            </a:r>
            <a:r>
              <a:rPr lang="en-US" b="0" baseline="0" dirty="0" smtClean="0"/>
              <a:t>—Weekly service from Anchorage to Haines, then barged or ferried for furtherance to Southeast communities.</a:t>
            </a:r>
          </a:p>
          <a:p>
            <a:pPr marL="171450" indent="-171450">
              <a:buFont typeface="Arial" panose="020B0604020202020204" pitchFamily="34" charset="0"/>
              <a:buChar char="•"/>
            </a:pPr>
            <a:endParaRPr lang="en-US" b="1"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4</a:t>
            </a:fld>
            <a:endParaRPr lang="en-US" dirty="0"/>
          </a:p>
        </p:txBody>
      </p:sp>
    </p:spTree>
    <p:extLst>
      <p:ext uri="{BB962C8B-B14F-4D97-AF65-F5344CB8AC3E}">
        <p14:creationId xmlns:p14="http://schemas.microsoft.com/office/powerpoint/2010/main" val="263970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a:t>
            </a:r>
          </a:p>
          <a:p>
            <a:r>
              <a:rPr lang="en-US" dirty="0" smtClean="0"/>
              <a:t>-We could show a Western barge schedule as an example, maybe an</a:t>
            </a:r>
            <a:r>
              <a:rPr lang="en-US" baseline="0" dirty="0" smtClean="0"/>
              <a:t> LAC scheduled service schedule as well.</a:t>
            </a:r>
            <a:endParaRPr lang="en-US" dirty="0" smtClean="0"/>
          </a:p>
          <a:p>
            <a:endParaRPr lang="en-US" dirty="0" smtClean="0"/>
          </a:p>
          <a:p>
            <a:endParaRPr lang="en-US" dirty="0" smtClean="0"/>
          </a:p>
          <a:p>
            <a:r>
              <a:rPr lang="en-US" b="1" dirty="0" smtClean="0"/>
              <a:t>WESTERN</a:t>
            </a:r>
            <a:r>
              <a:rPr lang="en-US" b="1" baseline="0" dirty="0" smtClean="0"/>
              <a:t> REGION</a:t>
            </a:r>
          </a:p>
          <a:p>
            <a:endParaRPr lang="en-US" baseline="0" dirty="0" smtClean="0"/>
          </a:p>
          <a:p>
            <a:pPr marL="171450" indent="-171450">
              <a:buFont typeface="Arial" panose="020B0604020202020204" pitchFamily="34" charset="0"/>
              <a:buChar char="•"/>
            </a:pPr>
            <a:r>
              <a:rPr lang="en-US" baseline="0" dirty="0" smtClean="0"/>
              <a:t>Summer Barge Sailings—9 scheduled sailings out of Seattle and Anchorage.</a:t>
            </a:r>
          </a:p>
          <a:p>
            <a:pPr marL="171450" indent="-171450">
              <a:buFont typeface="Arial" panose="020B0604020202020204" pitchFamily="34" charset="0"/>
              <a:buChar char="•"/>
            </a:pPr>
            <a:r>
              <a:rPr lang="en-US" baseline="0" dirty="0" smtClean="0"/>
              <a:t>Weekly Air Service to Bethel, Nome, and Kotzebue.  </a:t>
            </a:r>
          </a:p>
          <a:p>
            <a:endParaRPr lang="en-US" baseline="0" dirty="0" smtClean="0"/>
          </a:p>
          <a:p>
            <a:endParaRPr lang="en-US" baseline="0" dirty="0" smtClean="0"/>
          </a:p>
          <a:p>
            <a:endParaRPr lang="en-US" baseline="0" dirty="0" smtClean="0"/>
          </a:p>
          <a:p>
            <a:endParaRPr lang="en-US" b="1" baseline="0" dirty="0" smtClean="0"/>
          </a:p>
          <a:p>
            <a:r>
              <a:rPr lang="en-US" b="1" baseline="0" dirty="0" smtClean="0"/>
              <a:t>NORTHERN REGION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7</a:t>
            </a:fld>
            <a:endParaRPr lang="en-US" dirty="0"/>
          </a:p>
        </p:txBody>
      </p:sp>
    </p:spTree>
    <p:extLst>
      <p:ext uri="{BB962C8B-B14F-4D97-AF65-F5344CB8AC3E}">
        <p14:creationId xmlns:p14="http://schemas.microsoft.com/office/powerpoint/2010/main" val="212149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8</a:t>
            </a:fld>
            <a:endParaRPr lang="en-US" dirty="0"/>
          </a:p>
        </p:txBody>
      </p:sp>
    </p:spTree>
    <p:extLst>
      <p:ext uri="{BB962C8B-B14F-4D97-AF65-F5344CB8AC3E}">
        <p14:creationId xmlns:p14="http://schemas.microsoft.com/office/powerpoint/2010/main" val="306735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9</a:t>
            </a:fld>
            <a:endParaRPr lang="en-US" dirty="0"/>
          </a:p>
        </p:txBody>
      </p:sp>
    </p:spTree>
    <p:extLst>
      <p:ext uri="{BB962C8B-B14F-4D97-AF65-F5344CB8AC3E}">
        <p14:creationId xmlns:p14="http://schemas.microsoft.com/office/powerpoint/2010/main" val="394393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10</a:t>
            </a:fld>
            <a:endParaRPr lang="en-US"/>
          </a:p>
        </p:txBody>
      </p:sp>
    </p:spTree>
    <p:extLst>
      <p:ext uri="{BB962C8B-B14F-4D97-AF65-F5344CB8AC3E}">
        <p14:creationId xmlns:p14="http://schemas.microsoft.com/office/powerpoint/2010/main" val="311450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a:t>
            </a:r>
            <a:r>
              <a:rPr lang="en-US" baseline="0" dirty="0" smtClean="0"/>
              <a:t> Location—</a:t>
            </a:r>
          </a:p>
          <a:p>
            <a:pPr marL="171450" indent="-171450">
              <a:buFont typeface="Arial" panose="020B0604020202020204" pitchFamily="34" charset="0"/>
              <a:buChar char="•"/>
            </a:pPr>
            <a:r>
              <a:rPr lang="en-US" baseline="0" dirty="0" smtClean="0"/>
              <a:t>What are the location’s geographical limitations?</a:t>
            </a:r>
          </a:p>
          <a:p>
            <a:pPr marL="171450" indent="-171450">
              <a:buFont typeface="Arial" panose="020B0604020202020204" pitchFamily="34" charset="0"/>
              <a:buChar char="•"/>
            </a:pPr>
            <a:r>
              <a:rPr lang="en-US" baseline="0" dirty="0" smtClean="0"/>
              <a:t>What modes of transport are available?  Is there a limitation due to seasonality?</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Examples:  </a:t>
            </a:r>
          </a:p>
          <a:p>
            <a:pPr marL="0" indent="0">
              <a:buFont typeface="Arial" panose="020B0604020202020204" pitchFamily="34" charset="0"/>
              <a:buNone/>
            </a:pPr>
            <a:r>
              <a:rPr lang="en-US" baseline="0" dirty="0" err="1" smtClean="0"/>
              <a:t>Acutan</a:t>
            </a:r>
            <a:r>
              <a:rPr lang="en-US" baseline="0" dirty="0" smtClean="0"/>
              <a:t> airport is actually on island of </a:t>
            </a:r>
            <a:r>
              <a:rPr lang="en-US" baseline="0" dirty="0" err="1" smtClean="0"/>
              <a:t>Acun</a:t>
            </a:r>
            <a:r>
              <a:rPr lang="en-US" baseline="0" dirty="0" smtClean="0"/>
              <a:t> (Salt slung by helicopter?)</a:t>
            </a:r>
          </a:p>
          <a:p>
            <a:pPr marL="0" indent="0">
              <a:buFont typeface="Arial" panose="020B0604020202020204" pitchFamily="34" charset="0"/>
              <a:buNone/>
            </a:pPr>
            <a:r>
              <a:rPr lang="en-US" baseline="0" dirty="0" smtClean="0"/>
              <a:t>“Need a truck to go to Dutch Harbor”</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Supplier Location—</a:t>
            </a:r>
          </a:p>
          <a:p>
            <a:pPr marL="171450" indent="-171450">
              <a:buFont typeface="Arial" panose="020B0604020202020204" pitchFamily="34" charset="0"/>
              <a:buChar char="•"/>
            </a:pPr>
            <a:r>
              <a:rPr lang="en-US" baseline="0" dirty="0" smtClean="0"/>
              <a:t>At beginning of 2018, a new federal rule went into effect, requiring Electronic Logging Devices, or ELDs on trucks.  This costly investment was enough to cause many independent drivers to retire, and for many trucking companies who were on the edge to not be able to make the investment.  Almost overnight, we started to see a driver shortage, and trucking prices across the Lower 48 began a steady rise.  </a:t>
            </a:r>
          </a:p>
          <a:p>
            <a:pPr marL="171450" indent="-171450">
              <a:buFont typeface="Arial" panose="020B0604020202020204" pitchFamily="34" charset="0"/>
              <a:buChar char="•"/>
            </a:pPr>
            <a:r>
              <a:rPr lang="en-US" baseline="0" dirty="0" smtClean="0"/>
              <a:t>It is now well worth the investigation of whether or not you are better sourcing materials closer to the Seattle/Tacoma ports.  </a:t>
            </a:r>
          </a:p>
          <a:p>
            <a:pPr marL="171450" indent="-171450">
              <a:buFont typeface="Arial" panose="020B0604020202020204" pitchFamily="34" charset="0"/>
              <a:buChar char="•"/>
            </a:pPr>
            <a:r>
              <a:rPr lang="en-US" baseline="0" dirty="0" smtClean="0"/>
              <a:t>While prices from SEA-AK will hold fairly steady over the course of the year, lower 48 trucks are consistently increasing.  Fuel surcharge is another factor.  (Elaborate)</a:t>
            </a:r>
          </a:p>
          <a:p>
            <a:pPr marL="171450" indent="-171450">
              <a:buFont typeface="Arial" panose="020B0604020202020204" pitchFamily="34" charset="0"/>
              <a:buChar char="•"/>
            </a:pPr>
            <a:r>
              <a:rPr lang="en-US" baseline="0" dirty="0" smtClean="0"/>
              <a:t>California, 42,000# max</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Duration and Timing of Project</a:t>
            </a:r>
          </a:p>
          <a:p>
            <a:pPr marL="171450" indent="-171450">
              <a:buFont typeface="Arial" panose="020B0604020202020204" pitchFamily="34" charset="0"/>
              <a:buChar char="•"/>
            </a:pPr>
            <a:r>
              <a:rPr lang="en-US" baseline="0" dirty="0" smtClean="0"/>
              <a:t>When do you expect the project to start and end?</a:t>
            </a:r>
          </a:p>
          <a:p>
            <a:pPr marL="171450" indent="-171450">
              <a:buFont typeface="Arial" panose="020B0604020202020204" pitchFamily="34" charset="0"/>
              <a:buChar char="•"/>
            </a:pPr>
            <a:r>
              <a:rPr lang="en-US" baseline="0" dirty="0" smtClean="0"/>
              <a:t>What season(s) will the construction take place?  This will influence modes and other considerations such as great fuel use if needing to heat in the winter.  (Adam’s Knik example)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Storage Space at Jobsite</a:t>
            </a:r>
          </a:p>
          <a:p>
            <a:pPr marL="171450" indent="-171450">
              <a:buFont typeface="Arial" panose="020B0604020202020204" pitchFamily="34" charset="0"/>
              <a:buChar char="•"/>
            </a:pPr>
            <a:r>
              <a:rPr lang="en-US" baseline="0" dirty="0" smtClean="0"/>
              <a:t>Will you need to accumulate considerable materials and equipment at the jobsite before they can be utilized?  </a:t>
            </a:r>
          </a:p>
          <a:p>
            <a:pPr marL="0" indent="0">
              <a:buFont typeface="Arial" panose="020B0604020202020204" pitchFamily="34" charset="0"/>
              <a:buNone/>
            </a:pPr>
            <a:r>
              <a:rPr lang="en-US" baseline="0" dirty="0" smtClean="0"/>
              <a:t>-Might incur detention of equipment or additional storage fees if material cannot be stored on site.  Or if renting equipment, must account for considerable transportation time, and limited opportunities to return or retrieve equipment.  (Might belong elsewhere.)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67A3B9A-BB6C-432F-8F6F-DF8154423784}" type="slidenum">
              <a:rPr lang="en-US" smtClean="0"/>
              <a:pPr>
                <a:defRPr/>
              </a:pPr>
              <a:t>11</a:t>
            </a:fld>
            <a:endParaRPr lang="en-US" dirty="0"/>
          </a:p>
        </p:txBody>
      </p:sp>
    </p:spTree>
    <p:extLst>
      <p:ext uri="{BB962C8B-B14F-4D97-AF65-F5344CB8AC3E}">
        <p14:creationId xmlns:p14="http://schemas.microsoft.com/office/powerpoint/2010/main" val="422191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0"/>
            <a:ext cx="6553200" cy="917575"/>
          </a:xfrm>
          <a:prstGeom prst="rect">
            <a:avLst/>
          </a:prstGeom>
        </p:spPr>
        <p:txBody>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1600200"/>
            <a:ext cx="6400800" cy="2133600"/>
          </a:xfrm>
          <a:prstGeom prst="rect">
            <a:avLst/>
          </a:prstGeom>
        </p:spPr>
        <p:txBody>
          <a:bodyPr/>
          <a:lstStyle>
            <a:lvl1pPr marL="0" indent="0" algn="ctr">
              <a:buNone/>
              <a:defRPr sz="2400" b="1">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7011D13-A094-4C28-8721-8674FB74E9E7}" type="datetimeFigureOut">
              <a:rPr lang="en-US"/>
              <a:pPr>
                <a:defRPr/>
              </a:pPr>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94EE3E-CCA1-4DED-9C7D-989026CE96C0}" type="slidenum">
              <a:rPr lang="en-US"/>
              <a:pPr>
                <a:defRPr/>
              </a:pPr>
              <a:t>‹#›</a:t>
            </a:fld>
            <a:endParaRPr lang="en-US" dirty="0"/>
          </a:p>
        </p:txBody>
      </p:sp>
    </p:spTree>
    <p:extLst>
      <p:ext uri="{BB962C8B-B14F-4D97-AF65-F5344CB8AC3E}">
        <p14:creationId xmlns:p14="http://schemas.microsoft.com/office/powerpoint/2010/main" val="111023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7CCD22-EF0D-40DA-BD32-8EAC860F4A52}" type="datetimeFigureOut">
              <a:rPr lang="en-US"/>
              <a:pPr>
                <a:defRPr/>
              </a:pPr>
              <a:t>11/20/2018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C4077A-731E-4CC4-A457-314C863A8E21}" type="slidenum">
              <a:rPr lang="en-US"/>
              <a:pPr>
                <a:defRPr/>
              </a:pPr>
              <a:t>‹#›</a:t>
            </a:fld>
            <a:endParaRPr lang="en-US" dirty="0"/>
          </a:p>
        </p:txBody>
      </p:sp>
    </p:spTree>
    <p:extLst>
      <p:ext uri="{BB962C8B-B14F-4D97-AF65-F5344CB8AC3E}">
        <p14:creationId xmlns:p14="http://schemas.microsoft.com/office/powerpoint/2010/main" val="348000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754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3AF6B5-6186-4789-B31A-361DBD574052}" type="datetimeFigureOut">
              <a:rPr lang="en-US"/>
              <a:pPr>
                <a:defRPr/>
              </a:pPr>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7BA7E2-1FD1-4AF4-9B4B-48D7C069E994}" type="slidenum">
              <a:rPr lang="en-US"/>
              <a:pPr>
                <a:defRPr/>
              </a:pPr>
              <a:t>‹#›</a:t>
            </a:fld>
            <a:endParaRPr lang="en-US" dirty="0"/>
          </a:p>
        </p:txBody>
      </p:sp>
    </p:spTree>
    <p:extLst>
      <p:ext uri="{BB962C8B-B14F-4D97-AF65-F5344CB8AC3E}">
        <p14:creationId xmlns:p14="http://schemas.microsoft.com/office/powerpoint/2010/main" val="223370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011D13-A094-4C28-8721-8674FB74E9E7}" type="datetimeFigureOut">
              <a:rPr lang="en-US" smtClean="0"/>
              <a:pPr>
                <a:defRPr/>
              </a:pPr>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94EE3E-CCA1-4DED-9C7D-989026CE96C0}" type="slidenum">
              <a:rPr lang="en-US" smtClean="0"/>
              <a:pPr>
                <a:defRPr/>
              </a:pPr>
              <a:t>‹#›</a:t>
            </a:fld>
            <a:endParaRPr lang="en-US" dirty="0"/>
          </a:p>
        </p:txBody>
      </p:sp>
    </p:spTree>
    <p:extLst>
      <p:ext uri="{BB962C8B-B14F-4D97-AF65-F5344CB8AC3E}">
        <p14:creationId xmlns:p14="http://schemas.microsoft.com/office/powerpoint/2010/main" val="571007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2D19BD-C759-48A2-A64C-2DB9886831E7}" type="datetimeFigureOut">
              <a:rPr lang="en-US" smtClean="0"/>
              <a:pPr>
                <a:defRPr/>
              </a:pPr>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1AF914-C7B4-4985-8AA7-58BAF25114DD}" type="slidenum">
              <a:rPr lang="en-US" smtClean="0"/>
              <a:pPr>
                <a:defRPr/>
              </a:pPr>
              <a:t>‹#›</a:t>
            </a:fld>
            <a:endParaRPr lang="en-US" dirty="0"/>
          </a:p>
        </p:txBody>
      </p:sp>
    </p:spTree>
    <p:extLst>
      <p:ext uri="{BB962C8B-B14F-4D97-AF65-F5344CB8AC3E}">
        <p14:creationId xmlns:p14="http://schemas.microsoft.com/office/powerpoint/2010/main" val="2837473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6EFD8F-0107-4668-91F0-C08A1D54FD8C}" type="datetimeFigureOut">
              <a:rPr lang="en-US" smtClean="0"/>
              <a:pPr>
                <a:defRPr/>
              </a:pPr>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33059A8-5CB9-49C8-9522-0F2044E25018}" type="slidenum">
              <a:rPr lang="en-US" smtClean="0"/>
              <a:pPr>
                <a:defRPr/>
              </a:pPr>
              <a:t>‹#›</a:t>
            </a:fld>
            <a:endParaRPr lang="en-US" dirty="0"/>
          </a:p>
        </p:txBody>
      </p:sp>
    </p:spTree>
    <p:extLst>
      <p:ext uri="{BB962C8B-B14F-4D97-AF65-F5344CB8AC3E}">
        <p14:creationId xmlns:p14="http://schemas.microsoft.com/office/powerpoint/2010/main" val="4210657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9444E9-87D4-4120-BF12-47553B3ABC36}" type="datetimeFigureOut">
              <a:rPr lang="en-US" smtClean="0"/>
              <a:pPr>
                <a:defRPr/>
              </a:pPr>
              <a:t>11/20/2018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E90A05C-68FF-4D54-A66B-40AC13D529D5}" type="slidenum">
              <a:rPr lang="en-US" smtClean="0"/>
              <a:pPr>
                <a:defRPr/>
              </a:pPr>
              <a:t>‹#›</a:t>
            </a:fld>
            <a:endParaRPr lang="en-US" dirty="0"/>
          </a:p>
        </p:txBody>
      </p:sp>
    </p:spTree>
    <p:extLst>
      <p:ext uri="{BB962C8B-B14F-4D97-AF65-F5344CB8AC3E}">
        <p14:creationId xmlns:p14="http://schemas.microsoft.com/office/powerpoint/2010/main" val="596285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E9D61F-314D-4C5B-8E1D-D46EE95ABD68}" type="datetimeFigureOut">
              <a:rPr lang="en-US" smtClean="0"/>
              <a:pPr>
                <a:defRPr/>
              </a:pPr>
              <a:t>11/20/2018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0DA6A7-92EA-4071-84C8-FD1C1719E506}" type="slidenum">
              <a:rPr lang="en-US" smtClean="0"/>
              <a:pPr>
                <a:defRPr/>
              </a:pPr>
              <a:t>‹#›</a:t>
            </a:fld>
            <a:endParaRPr lang="en-US" dirty="0"/>
          </a:p>
        </p:txBody>
      </p:sp>
    </p:spTree>
    <p:extLst>
      <p:ext uri="{BB962C8B-B14F-4D97-AF65-F5344CB8AC3E}">
        <p14:creationId xmlns:p14="http://schemas.microsoft.com/office/powerpoint/2010/main" val="2351086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4E33748-0493-4356-8FB5-43EA8EDCD9FB}" type="datetimeFigureOut">
              <a:rPr lang="en-US" smtClean="0"/>
              <a:pPr>
                <a:defRPr/>
              </a:pPr>
              <a:t>11/20/2018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E135699-CBA0-432F-9433-9D74368140B1}" type="slidenum">
              <a:rPr lang="en-US" smtClean="0"/>
              <a:pPr>
                <a:defRPr/>
              </a:pPr>
              <a:t>‹#›</a:t>
            </a:fld>
            <a:endParaRPr lang="en-US" dirty="0"/>
          </a:p>
        </p:txBody>
      </p:sp>
    </p:spTree>
    <p:extLst>
      <p:ext uri="{BB962C8B-B14F-4D97-AF65-F5344CB8AC3E}">
        <p14:creationId xmlns:p14="http://schemas.microsoft.com/office/powerpoint/2010/main" val="2233326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D97B45-EF6D-455D-B4AC-03AED77649D5}" type="datetimeFigureOut">
              <a:rPr lang="en-US" smtClean="0"/>
              <a:pPr>
                <a:defRPr/>
              </a:pPr>
              <a:t>11/20/2018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C32E24E-92DB-4863-88F3-EB2EBAECF927}" type="slidenum">
              <a:rPr lang="en-US" smtClean="0"/>
              <a:pPr>
                <a:defRPr/>
              </a:pPr>
              <a:t>‹#›</a:t>
            </a:fld>
            <a:endParaRPr lang="en-US" dirty="0"/>
          </a:p>
        </p:txBody>
      </p:sp>
    </p:spTree>
    <p:extLst>
      <p:ext uri="{BB962C8B-B14F-4D97-AF65-F5344CB8AC3E}">
        <p14:creationId xmlns:p14="http://schemas.microsoft.com/office/powerpoint/2010/main" val="3566482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BDCAAD-BCD4-4658-A1AF-E5500309C0B1}" type="datetimeFigureOut">
              <a:rPr lang="en-US" smtClean="0"/>
              <a:pPr>
                <a:defRPr/>
              </a:pPr>
              <a:t>11/20/2018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B8DDB35-886C-45B9-B989-3422F4409E10}" type="slidenum">
              <a:rPr lang="en-US" smtClean="0"/>
              <a:pPr>
                <a:defRPr/>
              </a:pPr>
              <a:t>‹#›</a:t>
            </a:fld>
            <a:endParaRPr lang="en-US" dirty="0"/>
          </a:p>
        </p:txBody>
      </p:sp>
    </p:spTree>
    <p:extLst>
      <p:ext uri="{BB962C8B-B14F-4D97-AF65-F5344CB8AC3E}">
        <p14:creationId xmlns:p14="http://schemas.microsoft.com/office/powerpoint/2010/main" val="130478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0"/>
            <a:ext cx="5943600" cy="609600"/>
          </a:xfrm>
          <a:prstGeom prst="rect">
            <a:avLst/>
          </a:prstGeom>
        </p:spPr>
        <p:txBody>
          <a:bodyPr/>
          <a:lstStyle>
            <a:lvl1pPr>
              <a:defRPr sz="3200" b="1" i="1"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990600"/>
            <a:ext cx="8229600" cy="5257800"/>
          </a:xfrm>
          <a:prstGeom prst="rect">
            <a:avLst/>
          </a:prstGeom>
        </p:spPr>
        <p:txBody>
          <a:bodyPr/>
          <a:lstStyle>
            <a:lvl1pPr>
              <a:defRPr sz="2400" b="1">
                <a:latin typeface="Arial" pitchFamily="34" charset="0"/>
                <a:cs typeface="Arial" pitchFamily="34" charset="0"/>
              </a:defRPr>
            </a:lvl1pPr>
            <a:lvl2pPr>
              <a:defRPr sz="2000" b="1">
                <a:latin typeface="Arial" pitchFamily="34" charset="0"/>
                <a:cs typeface="Arial" pitchFamily="34" charset="0"/>
              </a:defRPr>
            </a:lvl2pPr>
            <a:lvl3pPr>
              <a:defRPr sz="2000" b="1">
                <a:latin typeface="Arial" pitchFamily="34" charset="0"/>
                <a:cs typeface="Arial" pitchFamily="34" charset="0"/>
              </a:defRPr>
            </a:lvl3pPr>
            <a:lvl4pPr>
              <a:defRPr b="1">
                <a:latin typeface="Arial" pitchFamily="34" charset="0"/>
                <a:cs typeface="Arial" pitchFamily="34" charset="0"/>
              </a:defRPr>
            </a:lvl4pPr>
            <a:lvl5pPr>
              <a:defRPr b="1">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72D19BD-C759-48A2-A64C-2DB9886831E7}" type="datetimeFigureOut">
              <a:rPr lang="en-US"/>
              <a:pPr>
                <a:defRPr/>
              </a:pPr>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1AF914-C7B4-4985-8AA7-58BAF25114DD}" type="slidenum">
              <a:rPr lang="en-US"/>
              <a:pPr>
                <a:defRPr/>
              </a:pPr>
              <a:t>‹#›</a:t>
            </a:fld>
            <a:endParaRPr lang="en-US" dirty="0"/>
          </a:p>
        </p:txBody>
      </p:sp>
    </p:spTree>
    <p:extLst>
      <p:ext uri="{BB962C8B-B14F-4D97-AF65-F5344CB8AC3E}">
        <p14:creationId xmlns:p14="http://schemas.microsoft.com/office/powerpoint/2010/main" val="2191943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7CCD22-EF0D-40DA-BD32-8EAC860F4A52}" type="datetimeFigureOut">
              <a:rPr lang="en-US" smtClean="0"/>
              <a:pPr>
                <a:defRPr/>
              </a:pPr>
              <a:t>11/20/2018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C4077A-731E-4CC4-A457-314C863A8E21}" type="slidenum">
              <a:rPr lang="en-US" smtClean="0"/>
              <a:pPr>
                <a:defRPr/>
              </a:pPr>
              <a:t>‹#›</a:t>
            </a:fld>
            <a:endParaRPr lang="en-US" dirty="0"/>
          </a:p>
        </p:txBody>
      </p:sp>
    </p:spTree>
    <p:extLst>
      <p:ext uri="{BB962C8B-B14F-4D97-AF65-F5344CB8AC3E}">
        <p14:creationId xmlns:p14="http://schemas.microsoft.com/office/powerpoint/2010/main" val="1555800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A92E66-8ECB-4809-8E16-7031081EC04E}" type="datetimeFigureOut">
              <a:rPr lang="en-US" smtClean="0"/>
              <a:pPr>
                <a:defRPr/>
              </a:pPr>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F5A54C8-D259-4C9E-8882-AA3BF28FB3EC}" type="slidenum">
              <a:rPr lang="en-US" smtClean="0"/>
              <a:pPr>
                <a:defRPr/>
              </a:pPr>
              <a:t>‹#›</a:t>
            </a:fld>
            <a:endParaRPr lang="en-US" dirty="0"/>
          </a:p>
        </p:txBody>
      </p:sp>
    </p:spTree>
    <p:extLst>
      <p:ext uri="{BB962C8B-B14F-4D97-AF65-F5344CB8AC3E}">
        <p14:creationId xmlns:p14="http://schemas.microsoft.com/office/powerpoint/2010/main" val="1220404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3AF6B5-6186-4789-B31A-361DBD574052}" type="datetimeFigureOut">
              <a:rPr lang="en-US" smtClean="0"/>
              <a:pPr>
                <a:defRPr/>
              </a:pPr>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7BA7E2-1FD1-4AF4-9B4B-48D7C069E994}" type="slidenum">
              <a:rPr lang="en-US" smtClean="0"/>
              <a:pPr>
                <a:defRPr/>
              </a:pPr>
              <a:t>‹#›</a:t>
            </a:fld>
            <a:endParaRPr lang="en-US" dirty="0"/>
          </a:p>
        </p:txBody>
      </p:sp>
    </p:spTree>
    <p:extLst>
      <p:ext uri="{BB962C8B-B14F-4D97-AF65-F5344CB8AC3E}">
        <p14:creationId xmlns:p14="http://schemas.microsoft.com/office/powerpoint/2010/main" val="334717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6EFD8F-0107-4668-91F0-C08A1D54FD8C}" type="datetimeFigureOut">
              <a:rPr lang="en-US"/>
              <a:pPr>
                <a:defRPr/>
              </a:pPr>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33059A8-5CB9-49C8-9522-0F2044E25018}" type="slidenum">
              <a:rPr lang="en-US"/>
              <a:pPr>
                <a:defRPr/>
              </a:pPr>
              <a:t>‹#›</a:t>
            </a:fld>
            <a:endParaRPr lang="en-US" dirty="0"/>
          </a:p>
        </p:txBody>
      </p:sp>
    </p:spTree>
    <p:extLst>
      <p:ext uri="{BB962C8B-B14F-4D97-AF65-F5344CB8AC3E}">
        <p14:creationId xmlns:p14="http://schemas.microsoft.com/office/powerpoint/2010/main" val="33511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14600"/>
            <a:ext cx="4038600" cy="3611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4038600" cy="3611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9444E9-87D4-4120-BF12-47553B3ABC36}" type="datetimeFigureOut">
              <a:rPr lang="en-US"/>
              <a:pPr>
                <a:defRPr/>
              </a:pPr>
              <a:t>11/20/2018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E90A05C-68FF-4D54-A66B-40AC13D529D5}" type="slidenum">
              <a:rPr lang="en-US"/>
              <a:pPr>
                <a:defRPr/>
              </a:pPr>
              <a:t>‹#›</a:t>
            </a:fld>
            <a:endParaRPr lang="en-US" dirty="0"/>
          </a:p>
        </p:txBody>
      </p:sp>
    </p:spTree>
    <p:extLst>
      <p:ext uri="{BB962C8B-B14F-4D97-AF65-F5344CB8AC3E}">
        <p14:creationId xmlns:p14="http://schemas.microsoft.com/office/powerpoint/2010/main" val="28484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E9D61F-314D-4C5B-8E1D-D46EE95ABD68}" type="datetimeFigureOut">
              <a:rPr lang="en-US"/>
              <a:pPr>
                <a:defRPr/>
              </a:pPr>
              <a:t>11/20/2018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0DA6A7-92EA-4071-84C8-FD1C1719E506}" type="slidenum">
              <a:rPr lang="en-US"/>
              <a:pPr>
                <a:defRPr/>
              </a:pPr>
              <a:t>‹#›</a:t>
            </a:fld>
            <a:endParaRPr lang="en-US" dirty="0"/>
          </a:p>
        </p:txBody>
      </p:sp>
    </p:spTree>
    <p:extLst>
      <p:ext uri="{BB962C8B-B14F-4D97-AF65-F5344CB8AC3E}">
        <p14:creationId xmlns:p14="http://schemas.microsoft.com/office/powerpoint/2010/main" val="343425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4E33748-0493-4356-8FB5-43EA8EDCD9FB}" type="datetimeFigureOut">
              <a:rPr lang="en-US"/>
              <a:pPr>
                <a:defRPr/>
              </a:pPr>
              <a:t>11/20/2018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E135699-CBA0-432F-9433-9D74368140B1}" type="slidenum">
              <a:rPr lang="en-US"/>
              <a:pPr>
                <a:defRPr/>
              </a:pPr>
              <a:t>‹#›</a:t>
            </a:fld>
            <a:endParaRPr lang="en-US" dirty="0"/>
          </a:p>
        </p:txBody>
      </p:sp>
    </p:spTree>
    <p:extLst>
      <p:ext uri="{BB962C8B-B14F-4D97-AF65-F5344CB8AC3E}">
        <p14:creationId xmlns:p14="http://schemas.microsoft.com/office/powerpoint/2010/main" val="332015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D97B45-EF6D-455D-B4AC-03AED77649D5}" type="datetimeFigureOut">
              <a:rPr lang="en-US"/>
              <a:pPr>
                <a:defRPr/>
              </a:pPr>
              <a:t>11/20/2018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C32E24E-92DB-4863-88F3-EB2EBAECF927}" type="slidenum">
              <a:rPr lang="en-US"/>
              <a:pPr>
                <a:defRPr/>
              </a:pPr>
              <a:t>‹#›</a:t>
            </a:fld>
            <a:endParaRPr lang="en-US" dirty="0"/>
          </a:p>
        </p:txBody>
      </p:sp>
    </p:spTree>
    <p:extLst>
      <p:ext uri="{BB962C8B-B14F-4D97-AF65-F5344CB8AC3E}">
        <p14:creationId xmlns:p14="http://schemas.microsoft.com/office/powerpoint/2010/main" val="236047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rot="-5400000">
            <a:off x="2628900" y="190500"/>
            <a:ext cx="4038600" cy="8229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A92E66-8ECB-4809-8E16-7031081EC04E}" type="datetimeFigureOut">
              <a:rPr lang="en-US"/>
              <a:pPr>
                <a:defRPr/>
              </a:pPr>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F5A54C8-D259-4C9E-8882-AA3BF28FB3EC}" type="slidenum">
              <a:rPr lang="en-US"/>
              <a:pPr>
                <a:defRPr/>
              </a:pPr>
              <a:t>‹#›</a:t>
            </a:fld>
            <a:endParaRPr lang="en-US" dirty="0"/>
          </a:p>
        </p:txBody>
      </p:sp>
    </p:spTree>
    <p:extLst>
      <p:ext uri="{BB962C8B-B14F-4D97-AF65-F5344CB8AC3E}">
        <p14:creationId xmlns:p14="http://schemas.microsoft.com/office/powerpoint/2010/main" val="365321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83820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2117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BDCAAD-BCD4-4658-A1AF-E5500309C0B1}" type="datetimeFigureOut">
              <a:rPr lang="en-US"/>
              <a:pPr>
                <a:defRPr/>
              </a:pPr>
              <a:t>11/20/2018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B8DDB35-886C-45B9-B989-3422F4409E10}" type="slidenum">
              <a:rPr lang="en-US"/>
              <a:pPr>
                <a:defRPr/>
              </a:pPr>
              <a:t>‹#›</a:t>
            </a:fld>
            <a:endParaRPr lang="en-US" dirty="0"/>
          </a:p>
        </p:txBody>
      </p:sp>
    </p:spTree>
    <p:extLst>
      <p:ext uri="{BB962C8B-B14F-4D97-AF65-F5344CB8AC3E}">
        <p14:creationId xmlns:p14="http://schemas.microsoft.com/office/powerpoint/2010/main" val="86937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ea typeface="+mn-ea"/>
                <a:cs typeface="Geneva"/>
              </a:defRPr>
            </a:lvl1pPr>
          </a:lstStyle>
          <a:p>
            <a:pPr>
              <a:defRPr/>
            </a:pPr>
            <a:fld id="{B6D73B42-B562-439A-B2A0-4E93E0906000}" type="datetimeFigureOut">
              <a:rPr lang="en-US"/>
              <a:pPr>
                <a:defRPr/>
              </a:pPr>
              <a:t>11/20/2018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ea typeface="+mn-ea"/>
                <a:cs typeface="Genev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ea typeface="+mn-ea"/>
                <a:cs typeface="Geneva"/>
              </a:defRPr>
            </a:lvl1pPr>
          </a:lstStyle>
          <a:p>
            <a:pPr>
              <a:defRPr/>
            </a:pPr>
            <a:fld id="{C62C2E8F-7EA9-4BEC-AD56-41AF4F28C6A7}" type="slidenum">
              <a:rPr lang="en-US"/>
              <a:pPr>
                <a:defRPr/>
              </a:pPr>
              <a:t>‹#›</a:t>
            </a:fld>
            <a:endParaRPr lang="en-US" dirty="0"/>
          </a:p>
        </p:txBody>
      </p:sp>
      <p:pic>
        <p:nvPicPr>
          <p:cNvPr id="11269" name="Picture 1" descr="general-global.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85266249"/>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ctr" defTabSz="457200" rtl="0" eaLnBrk="0" fontAlgn="base" hangingPunct="0">
        <a:spcBef>
          <a:spcPct val="0"/>
        </a:spcBef>
        <a:spcAft>
          <a:spcPct val="0"/>
        </a:spcAft>
        <a:defRPr sz="4400">
          <a:solidFill>
            <a:schemeClr val="tx1"/>
          </a:solidFill>
          <a:latin typeface="+mj-lt"/>
          <a:ea typeface="MS PGothic" pitchFamily="34" charset="-128"/>
          <a:cs typeface="ＭＳ Ｐゴシック"/>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S PGothic" pitchFamily="34" charset="-128"/>
          <a:cs typeface="ＭＳ Ｐゴシック"/>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S PGothic" pitchFamily="34"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S PGothic" pitchFamily="34"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S PGothic" pitchFamily="34"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S PGothic" pitchFamily="34" charset="-128"/>
          <a:cs typeface="ＭＳ Ｐゴシック"/>
        </a:defRPr>
      </a:lvl5pPr>
      <a:lvl6pPr marL="25146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B6D73B42-B562-439A-B2A0-4E93E0906000}" type="datetimeFigureOut">
              <a:rPr lang="en-US" smtClean="0"/>
              <a:pPr>
                <a:defRPr/>
              </a:pPr>
              <a:t>11/20/2018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C62C2E8F-7EA9-4BEC-AD56-41AF4F28C6A7}" type="slidenum">
              <a:rPr lang="en-US" smtClean="0"/>
              <a:pPr>
                <a:defRPr/>
              </a:pPr>
              <a:t>‹#›</a:t>
            </a:fld>
            <a:endParaRPr lang="en-US" dirty="0"/>
          </a:p>
        </p:txBody>
      </p:sp>
      <p:pic>
        <p:nvPicPr>
          <p:cNvPr id="1031" name="Picture 7" descr="logo_li.jpe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9238" y="184150"/>
            <a:ext cx="28273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yellow.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746125"/>
            <a:ext cx="9144000" cy="2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Picture 7" descr="bar__ppt_white.jpg"/>
          <p:cNvSpPr>
            <a:spLocks noChangeAspect="1"/>
          </p:cNvSpPr>
          <p:nvPr/>
        </p:nvSpPr>
        <p:spPr bwMode="auto">
          <a:xfrm>
            <a:off x="0" y="6448425"/>
            <a:ext cx="8686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1034" name="Picture 7" descr="bar__ppt_white.jpg"/>
          <p:cNvPicPr>
            <a:picLocks noChangeAspect="1"/>
          </p:cNvPicPr>
          <p:nvPr/>
        </p:nvPicPr>
        <p:blipFill>
          <a:blip r:embed="rId15" cstate="print">
            <a:extLst>
              <a:ext uri="{28A0092B-C50C-407E-A947-70E740481C1C}">
                <a14:useLocalDpi xmlns:a14="http://schemas.microsoft.com/office/drawing/2010/main" val="0"/>
              </a:ext>
            </a:extLst>
          </a:blip>
          <a:srcRect l="5000"/>
          <a:stretch>
            <a:fillRect/>
          </a:stretch>
        </p:blipFill>
        <p:spPr bwMode="auto">
          <a:xfrm>
            <a:off x="0" y="6448425"/>
            <a:ext cx="8686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164049"/>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10"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10" charset="-128"/>
          <a:cs typeface="ＭＳ Ｐゴシック"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847725" y="3306763"/>
            <a:ext cx="6705600" cy="457200"/>
          </a:xfrm>
          <a:prstGeom prst="rect">
            <a:avLst/>
          </a:prstGeom>
          <a:noFill/>
          <a:ln w="12700">
            <a:noFill/>
            <a:miter lim="800000"/>
            <a:headEnd type="none" w="sm" len="sm"/>
            <a:tailEnd type="none" w="sm" len="sm"/>
          </a:ln>
        </p:spPr>
        <p:txBody>
          <a:bodyPr>
            <a:spAutoFit/>
          </a:bodyPr>
          <a:lstStyle/>
          <a:p>
            <a:pPr algn="ctr">
              <a:spcBef>
                <a:spcPct val="50000"/>
              </a:spcBef>
            </a:pPr>
            <a:endParaRPr lang="en-US" b="1" dirty="0">
              <a:latin typeface="Arial" charset="0"/>
            </a:endParaRPr>
          </a:p>
        </p:txBody>
      </p:sp>
      <p:pic>
        <p:nvPicPr>
          <p:cNvPr id="18435" name="Picture 3"/>
          <p:cNvPicPr>
            <a:picLocks noChangeArrowheads="1"/>
          </p:cNvPicPr>
          <p:nvPr/>
        </p:nvPicPr>
        <p:blipFill>
          <a:blip r:embed="rId3" cstate="print"/>
          <a:srcRect/>
          <a:stretch>
            <a:fillRect/>
          </a:stretch>
        </p:blipFill>
        <p:spPr bwMode="auto">
          <a:xfrm>
            <a:off x="1828800" y="1295400"/>
            <a:ext cx="6410325" cy="1190625"/>
          </a:xfrm>
          <a:prstGeom prst="rect">
            <a:avLst/>
          </a:prstGeom>
          <a:noFill/>
          <a:ln w="9525">
            <a:noFill/>
            <a:miter lim="800000"/>
            <a:headEnd/>
            <a:tailEnd/>
          </a:ln>
        </p:spPr>
      </p:pic>
      <p:sp>
        <p:nvSpPr>
          <p:cNvPr id="18436" name="TextBox 3"/>
          <p:cNvSpPr txBox="1">
            <a:spLocks noChangeArrowheads="1"/>
          </p:cNvSpPr>
          <p:nvPr/>
        </p:nvSpPr>
        <p:spPr bwMode="auto">
          <a:xfrm>
            <a:off x="533400" y="3237647"/>
            <a:ext cx="8001000" cy="2739211"/>
          </a:xfrm>
          <a:prstGeom prst="rect">
            <a:avLst/>
          </a:prstGeom>
          <a:noFill/>
          <a:ln w="9525">
            <a:noFill/>
            <a:miter lim="800000"/>
            <a:headEnd/>
            <a:tailEnd/>
          </a:ln>
        </p:spPr>
        <p:txBody>
          <a:bodyPr wrap="square">
            <a:spAutoFit/>
          </a:bodyPr>
          <a:lstStyle/>
          <a:p>
            <a:pPr algn="ctr"/>
            <a:r>
              <a:rPr lang="en-US" sz="3600" dirty="0" smtClean="0">
                <a:latin typeface="Arial Black" pitchFamily="34" charset="0"/>
              </a:rPr>
              <a:t>Managing Logistics for Rural and Arctic Construction in Alaska</a:t>
            </a:r>
          </a:p>
          <a:p>
            <a:pPr algn="ctr"/>
            <a:endParaRPr lang="en-US" sz="3600" dirty="0" smtClean="0">
              <a:latin typeface="Arial Black" pitchFamily="34" charset="0"/>
            </a:endParaRPr>
          </a:p>
          <a:p>
            <a:pPr algn="ctr"/>
            <a:r>
              <a:rPr lang="en-US" sz="2800" dirty="0" smtClean="0">
                <a:latin typeface="Arial Black" pitchFamily="34" charset="0"/>
              </a:rPr>
              <a:t>November 21, 2018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38" y="1994792"/>
            <a:ext cx="7821612" cy="4399656"/>
          </a:xfrm>
          <a:prstGeom prst="rect">
            <a:avLst/>
          </a:prstGeom>
        </p:spPr>
      </p:pic>
      <p:sp>
        <p:nvSpPr>
          <p:cNvPr id="3" name="Title 2"/>
          <p:cNvSpPr>
            <a:spLocks noGrp="1"/>
          </p:cNvSpPr>
          <p:nvPr>
            <p:ph type="title"/>
          </p:nvPr>
        </p:nvSpPr>
        <p:spPr/>
        <p:txBody>
          <a:bodyPr/>
          <a:lstStyle/>
          <a:p>
            <a:pPr algn="ctr"/>
            <a:r>
              <a:rPr lang="en-US" b="1" dirty="0" smtClean="0"/>
              <a:t/>
            </a:r>
            <a:br>
              <a:rPr lang="en-US" b="1" dirty="0" smtClean="0"/>
            </a:br>
            <a:r>
              <a:rPr lang="en-US" sz="4000" b="1" dirty="0" smtClean="0"/>
              <a:t>Barge Arriving in Nome</a:t>
            </a:r>
            <a:r>
              <a:rPr lang="en-US" sz="4000" dirty="0" smtClean="0"/>
              <a:t>	</a:t>
            </a:r>
            <a:endParaRPr lang="en-US" sz="4000" dirty="0"/>
          </a:p>
        </p:txBody>
      </p:sp>
      <p:sp>
        <p:nvSpPr>
          <p:cNvPr id="4" name="Content Placeholder 3"/>
          <p:cNvSpPr>
            <a:spLocks noGrp="1"/>
          </p:cNvSpPr>
          <p:nvPr>
            <p:ph idx="1"/>
          </p:nvPr>
        </p:nvSpPr>
        <p:spPr>
          <a:xfrm>
            <a:off x="628650" y="2043110"/>
            <a:ext cx="7886700" cy="4351338"/>
          </a:xfrm>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b="1" dirty="0" smtClean="0"/>
              <a:t>Considerations in Planning and Budgeting</a:t>
            </a:r>
            <a:r>
              <a:rPr lang="en-US" dirty="0" smtClean="0"/>
              <a:t>	</a:t>
            </a:r>
            <a:endParaRPr lang="en-US" dirty="0"/>
          </a:p>
        </p:txBody>
      </p:sp>
      <p:sp>
        <p:nvSpPr>
          <p:cNvPr id="3" name="Content Placeholder 2"/>
          <p:cNvSpPr>
            <a:spLocks noGrp="1"/>
          </p:cNvSpPr>
          <p:nvPr>
            <p:ph idx="1"/>
          </p:nvPr>
        </p:nvSpPr>
        <p:spPr>
          <a:xfrm>
            <a:off x="457200" y="2590800"/>
            <a:ext cx="8229600" cy="4525963"/>
          </a:xfrm>
        </p:spPr>
        <p:txBody>
          <a:bodyPr/>
          <a:lstStyle/>
          <a:p>
            <a:r>
              <a:rPr lang="en-US" dirty="0"/>
              <a:t>Project location</a:t>
            </a:r>
          </a:p>
          <a:p>
            <a:r>
              <a:rPr lang="en-US" dirty="0"/>
              <a:t>Supplier location </a:t>
            </a:r>
          </a:p>
          <a:p>
            <a:r>
              <a:rPr lang="en-US" dirty="0"/>
              <a:t>Duration and timing of project</a:t>
            </a:r>
          </a:p>
          <a:p>
            <a:r>
              <a:rPr lang="en-US" dirty="0"/>
              <a:t>Liability—Dependent on each carrier</a:t>
            </a:r>
          </a:p>
          <a:p>
            <a:endParaRPr lang="en-US" dirty="0"/>
          </a:p>
        </p:txBody>
      </p:sp>
    </p:spTree>
    <p:extLst>
      <p:ext uri="{BB962C8B-B14F-4D97-AF65-F5344CB8AC3E}">
        <p14:creationId xmlns:p14="http://schemas.microsoft.com/office/powerpoint/2010/main" val="358007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127458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2295461"/>
            <a:ext cx="7391400" cy="4157662"/>
          </a:xfrm>
          <a:prstGeom prst="rect">
            <a:avLst/>
          </a:prstGeom>
          <a:noFill/>
          <a:ln w="9525">
            <a:noFill/>
            <a:miter lim="800000"/>
            <a:headEnd/>
            <a:tailEnd/>
          </a:ln>
        </p:spPr>
      </p:pic>
      <p:sp>
        <p:nvSpPr>
          <p:cNvPr id="2" name="Title 1"/>
          <p:cNvSpPr>
            <a:spLocks noGrp="1"/>
          </p:cNvSpPr>
          <p:nvPr>
            <p:ph type="title"/>
          </p:nvPr>
        </p:nvSpPr>
        <p:spPr>
          <a:xfrm>
            <a:off x="457200" y="417797"/>
            <a:ext cx="8229600" cy="1143000"/>
          </a:xfrm>
        </p:spPr>
        <p:txBody>
          <a:bodyPr/>
          <a:lstStyle/>
          <a:p>
            <a:r>
              <a:rPr lang="en-US" b="1" dirty="0" smtClean="0"/>
              <a:t/>
            </a:r>
            <a:br>
              <a:rPr lang="en-US" b="1" dirty="0" smtClean="0"/>
            </a:br>
            <a:r>
              <a:rPr lang="en-US" b="1" dirty="0"/>
              <a:t/>
            </a:r>
            <a:br>
              <a:rPr lang="en-US" b="1" dirty="0"/>
            </a:br>
            <a:r>
              <a:rPr lang="en-US" b="1" dirty="0"/>
              <a:t>L</a:t>
            </a:r>
            <a:r>
              <a:rPr lang="en-US" b="1" dirty="0" smtClean="0"/>
              <a:t>anding Craft in Kotzebue</a:t>
            </a:r>
            <a:r>
              <a:rPr lang="en-US" b="1" dirty="0" smtClean="0"/>
              <a:t/>
            </a:r>
            <a:br>
              <a:rPr lang="en-US" b="1" dirty="0" smtClean="0"/>
            </a:br>
            <a:r>
              <a:rPr lang="en-US" b="1" dirty="0" smtClean="0"/>
              <a:t/>
            </a:r>
            <a:br>
              <a:rPr lang="en-US" b="1" dirty="0" smtClean="0"/>
            </a:br>
            <a:endParaRPr lang="en-US" b="1" dirty="0"/>
          </a:p>
        </p:txBody>
      </p:sp>
      <p:sp>
        <p:nvSpPr>
          <p:cNvPr id="3" name="Content Placeholder 2"/>
          <p:cNvSpPr>
            <a:spLocks noGrp="1"/>
          </p:cNvSpPr>
          <p:nvPr>
            <p:ph idx="1"/>
          </p:nvPr>
        </p:nvSpPr>
        <p:spPr>
          <a:xfrm>
            <a:off x="457200" y="1918333"/>
            <a:ext cx="8229600" cy="4525963"/>
          </a:xfrm>
        </p:spPr>
        <p:txBody>
          <a:bodyPr/>
          <a:lstStyle/>
          <a:p>
            <a:endParaRPr lang="en-US" dirty="0"/>
          </a:p>
        </p:txBody>
      </p:sp>
    </p:spTree>
    <p:extLst>
      <p:ext uri="{BB962C8B-B14F-4D97-AF65-F5344CB8AC3E}">
        <p14:creationId xmlns:p14="http://schemas.microsoft.com/office/powerpoint/2010/main" val="55260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b="1" dirty="0" smtClean="0"/>
              <a:t>Proactive </a:t>
            </a:r>
            <a:r>
              <a:rPr lang="en-US" b="1" dirty="0"/>
              <a:t>L</a:t>
            </a:r>
            <a:r>
              <a:rPr lang="en-US" b="1" dirty="0" smtClean="0"/>
              <a:t>ogistics Plan </a:t>
            </a:r>
            <a:r>
              <a:rPr lang="en-US" b="1" dirty="0" smtClean="0">
                <a:solidFill>
                  <a:schemeClr val="bg1"/>
                </a:solidFill>
              </a:rPr>
              <a:t>carriers</a:t>
            </a:r>
            <a:r>
              <a:rPr lang="en-US" b="1" dirty="0" smtClean="0">
                <a:solidFill>
                  <a:schemeClr val="bg1"/>
                </a:solidFill>
              </a:rPr>
              <a:t>.  </a:t>
            </a:r>
            <a:r>
              <a:rPr lang="en-US" dirty="0" smtClean="0"/>
              <a:t>	</a:t>
            </a: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t>Early and Consistent Communication</a:t>
            </a:r>
            <a:endParaRPr lang="en-US" dirty="0" smtClean="0"/>
          </a:p>
          <a:p>
            <a:r>
              <a:rPr lang="en-US" dirty="0" smtClean="0"/>
              <a:t>Clear </a:t>
            </a:r>
            <a:r>
              <a:rPr lang="en-US" dirty="0" smtClean="0"/>
              <a:t>Instructions </a:t>
            </a:r>
            <a:r>
              <a:rPr lang="en-US" dirty="0" smtClean="0"/>
              <a:t> </a:t>
            </a:r>
            <a:endParaRPr lang="en-US" dirty="0" smtClean="0"/>
          </a:p>
          <a:p>
            <a:r>
              <a:rPr lang="en-US" dirty="0" smtClean="0"/>
              <a:t>The BOL (Bill of Lading) </a:t>
            </a:r>
            <a:r>
              <a:rPr lang="en-US" dirty="0" smtClean="0"/>
              <a:t>and AWB (Airway Bill) is </a:t>
            </a:r>
            <a:r>
              <a:rPr lang="en-US" dirty="0" smtClean="0"/>
              <a:t>your shipment’s life </a:t>
            </a:r>
            <a:r>
              <a:rPr lang="en-US" dirty="0" smtClean="0"/>
              <a:t>blood</a:t>
            </a:r>
            <a:endParaRPr lang="en-US" dirty="0" smtClean="0"/>
          </a:p>
          <a:p>
            <a:endParaRPr lang="en-US" dirty="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494322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02" y="1446667"/>
            <a:ext cx="7706996" cy="4038600"/>
          </a:xfrm>
          <a:prstGeom prst="rect">
            <a:avLst/>
          </a:prstGeom>
        </p:spPr>
      </p:pic>
    </p:spTree>
    <p:extLst>
      <p:ext uri="{BB962C8B-B14F-4D97-AF65-F5344CB8AC3E}">
        <p14:creationId xmlns:p14="http://schemas.microsoft.com/office/powerpoint/2010/main" val="280098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dirty="0" smtClean="0"/>
              <a:t/>
            </a:r>
            <a:br>
              <a:rPr lang="en-US" dirty="0" smtClean="0"/>
            </a:br>
            <a:r>
              <a:rPr lang="en-US" b="1" dirty="0"/>
              <a:t>Educating Your Suppliers</a:t>
            </a:r>
            <a:r>
              <a:rPr lang="en-US" dirty="0"/>
              <a:t/>
            </a:r>
            <a:br>
              <a:rPr lang="en-US" dirty="0"/>
            </a:br>
            <a:r>
              <a:rPr lang="en-US" b="1" dirty="0" smtClean="0"/>
              <a:t>	</a:t>
            </a:r>
            <a:endParaRPr lang="en-US" b="1" dirty="0"/>
          </a:p>
        </p:txBody>
      </p:sp>
      <p:sp>
        <p:nvSpPr>
          <p:cNvPr id="3" name="Content Placeholder 2"/>
          <p:cNvSpPr>
            <a:spLocks noGrp="1"/>
          </p:cNvSpPr>
          <p:nvPr>
            <p:ph idx="1"/>
          </p:nvPr>
        </p:nvSpPr>
        <p:spPr>
          <a:xfrm>
            <a:off x="457200" y="1447800"/>
            <a:ext cx="7886700" cy="4351338"/>
          </a:xfrm>
        </p:spPr>
        <p:txBody>
          <a:bodyPr>
            <a:normAutofit/>
          </a:bodyPr>
          <a:lstStyle/>
          <a:p>
            <a:pPr marL="0" indent="0">
              <a:buNone/>
            </a:pPr>
            <a:endParaRPr lang="en-US" b="1" dirty="0" smtClean="0"/>
          </a:p>
          <a:p>
            <a:r>
              <a:rPr lang="en-US" dirty="0" smtClean="0"/>
              <a:t>Assume your suppliers do not understand Alaska</a:t>
            </a:r>
          </a:p>
          <a:p>
            <a:r>
              <a:rPr lang="en-US" dirty="0" smtClean="0"/>
              <a:t>Alaska </a:t>
            </a:r>
            <a:r>
              <a:rPr lang="en-US" dirty="0" smtClean="0"/>
              <a:t>Freight </a:t>
            </a:r>
            <a:r>
              <a:rPr lang="en-US" dirty="0" smtClean="0"/>
              <a:t>= International </a:t>
            </a:r>
            <a:r>
              <a:rPr lang="en-US" dirty="0" smtClean="0"/>
              <a:t>Freight</a:t>
            </a:r>
            <a:endParaRPr lang="en-US" dirty="0" smtClean="0"/>
          </a:p>
          <a:p>
            <a:r>
              <a:rPr lang="en-US" dirty="0" smtClean="0"/>
              <a:t>Packaging </a:t>
            </a:r>
            <a:endParaRPr lang="en-US" dirty="0"/>
          </a:p>
          <a:p>
            <a:pPr marL="0" indent="0">
              <a:buNone/>
            </a:pPr>
            <a:endParaRPr lang="en-US" b="1"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62941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b="1" dirty="0" smtClean="0"/>
              <a:t>Designing for Arctic and Rural Projects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buNone/>
            </a:pPr>
            <a:endParaRPr lang="en-US" b="1" dirty="0"/>
          </a:p>
          <a:p>
            <a:r>
              <a:rPr lang="en-US" dirty="0" smtClean="0"/>
              <a:t>Dimensional constraints</a:t>
            </a:r>
          </a:p>
          <a:p>
            <a:r>
              <a:rPr lang="en-US" dirty="0" smtClean="0"/>
              <a:t>Necessary equipment to assemble</a:t>
            </a:r>
          </a:p>
          <a:p>
            <a:r>
              <a:rPr lang="en-US" dirty="0" smtClean="0"/>
              <a:t>MODS—Consult w/ freight company before finalizing design</a:t>
            </a:r>
          </a:p>
          <a:p>
            <a:pPr marL="0" indent="0">
              <a:buNone/>
            </a:pPr>
            <a:endParaRPr lang="en-US" b="1" dirty="0" smtClean="0"/>
          </a:p>
          <a:p>
            <a:pPr marL="0" indent="0">
              <a:buNone/>
            </a:pPr>
            <a:endParaRPr lang="en-US" b="1" dirty="0" smtClean="0"/>
          </a:p>
          <a:p>
            <a:pPr marL="0" indent="0">
              <a:buNone/>
            </a:pPr>
            <a:endParaRPr lang="en-US" b="1" dirty="0" smtClean="0"/>
          </a:p>
          <a:p>
            <a:endParaRPr lang="en-US" dirty="0"/>
          </a:p>
          <a:p>
            <a:pPr lvl="1"/>
            <a:endParaRPr lang="en-US" dirty="0" smtClean="0"/>
          </a:p>
          <a:p>
            <a:pPr marL="0" indent="0">
              <a:buNone/>
            </a:pPr>
            <a:endParaRPr lang="en-US" dirty="0"/>
          </a:p>
        </p:txBody>
      </p:sp>
    </p:spTree>
    <p:extLst>
      <p:ext uri="{BB962C8B-B14F-4D97-AF65-F5344CB8AC3E}">
        <p14:creationId xmlns:p14="http://schemas.microsoft.com/office/powerpoint/2010/main" val="3243603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at loading2.jpg"/>
          <p:cNvPicPr/>
          <p:nvPr/>
        </p:nvPicPr>
        <p:blipFill>
          <a:blip r:embed="rId3">
            <a:extLst/>
          </a:blip>
          <a:srcRect l="25926" r="25011"/>
          <a:stretch>
            <a:fillRect/>
          </a:stretch>
        </p:blipFill>
        <p:spPr>
          <a:xfrm>
            <a:off x="4648200" y="838200"/>
            <a:ext cx="4267200" cy="5562600"/>
          </a:xfrm>
          <a:prstGeom prst="rect">
            <a:avLst/>
          </a:prstGeom>
          <a:ln w="12700">
            <a:miter lim="400000"/>
          </a:ln>
        </p:spPr>
      </p:pic>
      <p:pic>
        <p:nvPicPr>
          <p:cNvPr id="4" name="Load #2.jpg"/>
          <p:cNvPicPr/>
          <p:nvPr/>
        </p:nvPicPr>
        <p:blipFill>
          <a:blip r:embed="rId4">
            <a:extLst/>
          </a:blip>
          <a:stretch>
            <a:fillRect/>
          </a:stretch>
        </p:blipFill>
        <p:spPr>
          <a:xfrm>
            <a:off x="159657" y="2743200"/>
            <a:ext cx="4336143" cy="3200400"/>
          </a:xfrm>
          <a:prstGeom prst="rect">
            <a:avLst/>
          </a:prstGeom>
          <a:ln w="12700">
            <a:miter lim="400000"/>
          </a:ln>
          <a:effectLst>
            <a:outerShdw blurRad="127000" dist="57683" dir="5400000" rotWithShape="0">
              <a:srgbClr val="000000">
                <a:alpha val="50000"/>
              </a:srgbClr>
            </a:outerShdw>
          </a:effectLst>
        </p:spPr>
      </p:pic>
    </p:spTree>
    <p:extLst>
      <p:ext uri="{BB962C8B-B14F-4D97-AF65-F5344CB8AC3E}">
        <p14:creationId xmlns:p14="http://schemas.microsoft.com/office/powerpoint/2010/main" val="48417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iterate>
                                    <p:tmAbs val="0"/>
                                  </p:iterate>
                                  <p:childTnLst>
                                    <p:set>
                                      <p:cBhvr>
                                        <p:cTn id="6" fill="hold"/>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8153400" cy="531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152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
            </a:r>
            <a:br>
              <a:rPr lang="en-US" sz="3600" dirty="0" smtClean="0"/>
            </a:br>
            <a:r>
              <a:rPr lang="en-US" sz="4000" dirty="0"/>
              <a:t/>
            </a:r>
            <a:br>
              <a:rPr lang="en-US" sz="4000" dirty="0"/>
            </a:br>
            <a:r>
              <a:rPr lang="en-US" sz="4000" b="1" dirty="0" smtClean="0"/>
              <a:t>Unique Alaskan </a:t>
            </a:r>
            <a:r>
              <a:rPr lang="en-US" sz="4400" b="1" dirty="0" smtClean="0"/>
              <a:t>Challenges</a:t>
            </a:r>
            <a:r>
              <a:rPr lang="en-US" sz="4000" dirty="0" smtClean="0"/>
              <a:t/>
            </a:r>
            <a:br>
              <a:rPr lang="en-US" sz="4000" dirty="0" smtClean="0"/>
            </a:br>
            <a:r>
              <a:rPr lang="en-US" sz="3600" dirty="0" smtClean="0"/>
              <a:t> </a:t>
            </a:r>
            <a:endParaRPr lang="en-US" sz="3600" dirty="0"/>
          </a:p>
        </p:txBody>
      </p:sp>
      <p:sp>
        <p:nvSpPr>
          <p:cNvPr id="4" name="Text Placeholder 3"/>
          <p:cNvSpPr>
            <a:spLocks noGrp="1"/>
          </p:cNvSpPr>
          <p:nvPr>
            <p:ph idx="1"/>
          </p:nvPr>
        </p:nvSpPr>
        <p:spPr/>
        <p:txBody>
          <a:bodyPr/>
          <a:lstStyle/>
          <a:p>
            <a:r>
              <a:rPr lang="en-US" sz="2800" dirty="0" smtClean="0"/>
              <a:t>Size of our state</a:t>
            </a:r>
          </a:p>
          <a:p>
            <a:pPr marL="171450" indent="-171450">
              <a:buFont typeface="Arial" panose="020B0604020202020204" pitchFamily="34" charset="0"/>
              <a:buChar char="•"/>
            </a:pPr>
            <a:r>
              <a:rPr lang="en-US" sz="2800" dirty="0" smtClean="0"/>
              <a:t>  Short construction seasons</a:t>
            </a:r>
          </a:p>
          <a:p>
            <a:pPr marL="171450" indent="-171450">
              <a:buFont typeface="Arial" panose="020B0604020202020204" pitchFamily="34" charset="0"/>
              <a:buChar char="•"/>
            </a:pPr>
            <a:r>
              <a:rPr lang="en-US" sz="2800" dirty="0" smtClean="0"/>
              <a:t>  Lack of a road system to many communities</a:t>
            </a:r>
          </a:p>
          <a:p>
            <a:pPr marL="171450" indent="-171450">
              <a:buFont typeface="Arial" panose="020B0604020202020204" pitchFamily="34" charset="0"/>
              <a:buChar char="•"/>
            </a:pPr>
            <a:r>
              <a:rPr lang="en-US" sz="2800" dirty="0" smtClean="0"/>
              <a:t>  Vastly different environments all within the state </a:t>
            </a:r>
          </a:p>
          <a:p>
            <a:pPr marL="0" indent="0">
              <a:buNone/>
            </a:pPr>
            <a:endParaRPr lang="en-US" sz="2400" dirty="0" smtClean="0"/>
          </a:p>
          <a:p>
            <a:endParaRPr lang="en-US" dirty="0"/>
          </a:p>
        </p:txBody>
      </p:sp>
    </p:spTree>
    <p:extLst>
      <p:ext uri="{BB962C8B-B14F-4D97-AF65-F5344CB8AC3E}">
        <p14:creationId xmlns:p14="http://schemas.microsoft.com/office/powerpoint/2010/main" val="3548783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hall\AppData\Local\Microsoft\Windows\Temporary Internet Files\Content.Outlook\FQG1BHH7\_N3V49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382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898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4799" y="1417638"/>
            <a:ext cx="5988755" cy="3368674"/>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895299" y="4114800"/>
            <a:ext cx="4772167" cy="2276661"/>
          </a:xfrm>
        </p:spPr>
      </p:pic>
    </p:spTree>
    <p:extLst>
      <p:ext uri="{BB962C8B-B14F-4D97-AF65-F5344CB8AC3E}">
        <p14:creationId xmlns:p14="http://schemas.microsoft.com/office/powerpoint/2010/main" val="3581317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706" name="Picture 2" descr="T:\People\JJOHN\Pictures\IMG_29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838200"/>
            <a:ext cx="71628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015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3730" name="Picture 2" descr="DSC00824"/>
          <p:cNvPicPr>
            <a:picLocks noChangeAspect="1" noChangeArrowheads="1"/>
          </p:cNvPicPr>
          <p:nvPr/>
        </p:nvPicPr>
        <p:blipFill>
          <a:blip r:embed="rId3" cstate="print"/>
          <a:srcRect/>
          <a:stretch>
            <a:fillRect/>
          </a:stretch>
        </p:blipFill>
        <p:spPr bwMode="auto">
          <a:xfrm>
            <a:off x="990600" y="952500"/>
            <a:ext cx="7086600" cy="5314950"/>
          </a:xfrm>
          <a:prstGeom prst="rect">
            <a:avLst/>
          </a:prstGeom>
          <a:noFill/>
          <a:ln w="9525">
            <a:noFill/>
            <a:miter lim="800000"/>
            <a:headEnd/>
            <a:tailEnd/>
          </a:ln>
        </p:spPr>
      </p:pic>
    </p:spTree>
    <p:extLst>
      <p:ext uri="{BB962C8B-B14F-4D97-AF65-F5344CB8AC3E}">
        <p14:creationId xmlns:p14="http://schemas.microsoft.com/office/powerpoint/2010/main" val="2991215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K:\Jjohn\Pictures\LTIA\truck27_05.jpg"/>
          <p:cNvPicPr>
            <a:picLocks noChangeAspect="1" noChangeArrowheads="1"/>
          </p:cNvPicPr>
          <p:nvPr/>
        </p:nvPicPr>
        <p:blipFill>
          <a:blip r:embed="rId3" cstate="print"/>
          <a:srcRect/>
          <a:stretch>
            <a:fillRect/>
          </a:stretch>
        </p:blipFill>
        <p:spPr bwMode="auto">
          <a:xfrm>
            <a:off x="1066800" y="914400"/>
            <a:ext cx="7361238" cy="5257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62139"/>
          </a:xfrm>
        </p:spPr>
        <p:txBody>
          <a:bodyPr/>
          <a:lstStyle/>
          <a:p>
            <a:pPr algn="ctr"/>
            <a:r>
              <a:rPr lang="en-US" sz="3600" dirty="0" smtClean="0"/>
              <a:t>Modes of Transportation Per Region</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1743" y="1727265"/>
            <a:ext cx="7723607" cy="4376711"/>
          </a:xfrm>
        </p:spPr>
      </p:pic>
    </p:spTree>
    <p:extLst>
      <p:ext uri="{BB962C8B-B14F-4D97-AF65-F5344CB8AC3E}">
        <p14:creationId xmlns:p14="http://schemas.microsoft.com/office/powerpoint/2010/main" val="3108091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57" y="919841"/>
            <a:ext cx="8229600" cy="1143000"/>
          </a:xfrm>
        </p:spPr>
        <p:txBody>
          <a:bodyPr/>
          <a:lstStyle/>
          <a:p>
            <a:r>
              <a:rPr lang="en-US" dirty="0" smtClean="0">
                <a:solidFill>
                  <a:schemeClr val="bg1"/>
                </a:solidFill>
              </a:rPr>
              <a:t>Modes—Southcentral &amp; Southeast		</a:t>
            </a:r>
            <a:endParaRPr lang="en-US" dirty="0">
              <a:solidFill>
                <a:schemeClr val="bg1"/>
              </a:solidFill>
            </a:endParaRPr>
          </a:p>
        </p:txBody>
      </p:sp>
      <p:sp>
        <p:nvSpPr>
          <p:cNvPr id="3" name="Content Placeholder 2"/>
          <p:cNvSpPr>
            <a:spLocks noGrp="1"/>
          </p:cNvSpPr>
          <p:nvPr>
            <p:ph sz="half" idx="1"/>
          </p:nvPr>
        </p:nvSpPr>
        <p:spPr>
          <a:xfrm>
            <a:off x="355600" y="919841"/>
            <a:ext cx="4038600" cy="4520521"/>
          </a:xfrm>
        </p:spPr>
        <p:txBody>
          <a:bodyPr/>
          <a:lstStyle/>
          <a:p>
            <a:pPr marL="0" indent="0" algn="ctr">
              <a:buNone/>
            </a:pPr>
            <a:r>
              <a:rPr lang="en-US" sz="3600" b="1" dirty="0" smtClean="0"/>
              <a:t>Southcentral</a:t>
            </a:r>
            <a:r>
              <a:rPr lang="en-US" dirty="0" smtClean="0"/>
              <a:t>	</a:t>
            </a:r>
          </a:p>
          <a:p>
            <a:r>
              <a:rPr lang="en-US" dirty="0" smtClean="0"/>
              <a:t>Barge / Rail </a:t>
            </a:r>
          </a:p>
          <a:p>
            <a:r>
              <a:rPr lang="en-US" dirty="0" smtClean="0"/>
              <a:t>Steam Ship</a:t>
            </a:r>
          </a:p>
          <a:p>
            <a:r>
              <a:rPr lang="en-US" dirty="0" smtClean="0"/>
              <a:t>Truck</a:t>
            </a:r>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
        <p:nvSpPr>
          <p:cNvPr id="6" name="Content Placeholder 5"/>
          <p:cNvSpPr>
            <a:spLocks noGrp="1"/>
          </p:cNvSpPr>
          <p:nvPr>
            <p:ph sz="half" idx="2"/>
          </p:nvPr>
        </p:nvSpPr>
        <p:spPr>
          <a:xfrm>
            <a:off x="4593761" y="919841"/>
            <a:ext cx="4038600" cy="3611563"/>
          </a:xfrm>
        </p:spPr>
        <p:txBody>
          <a:bodyPr/>
          <a:lstStyle/>
          <a:p>
            <a:pPr marL="0" indent="0" algn="ctr">
              <a:buNone/>
            </a:pPr>
            <a:r>
              <a:rPr lang="en-US" sz="3600" b="1" dirty="0" smtClean="0"/>
              <a:t>Southeast</a:t>
            </a:r>
          </a:p>
          <a:p>
            <a:r>
              <a:rPr lang="en-US" dirty="0" smtClean="0"/>
              <a:t>Barge </a:t>
            </a:r>
          </a:p>
          <a:p>
            <a:r>
              <a:rPr lang="en-US" dirty="0" smtClean="0"/>
              <a:t>Truck / Ferry</a:t>
            </a:r>
          </a:p>
        </p:txBody>
      </p:sp>
      <p:pic>
        <p:nvPicPr>
          <p:cNvPr id="4" name="Picture 3"/>
          <p:cNvPicPr>
            <a:picLocks noChangeAspect="1"/>
          </p:cNvPicPr>
          <p:nvPr/>
        </p:nvPicPr>
        <p:blipFill>
          <a:blip r:embed="rId3"/>
          <a:stretch>
            <a:fillRect/>
          </a:stretch>
        </p:blipFill>
        <p:spPr>
          <a:xfrm>
            <a:off x="2057400" y="3508829"/>
            <a:ext cx="5072722" cy="2862262"/>
          </a:xfrm>
          <a:prstGeom prst="rect">
            <a:avLst/>
          </a:prstGeom>
        </p:spPr>
      </p:pic>
    </p:spTree>
    <p:extLst>
      <p:ext uri="{BB962C8B-B14F-4D97-AF65-F5344CB8AC3E}">
        <p14:creationId xmlns:p14="http://schemas.microsoft.com/office/powerpoint/2010/main" val="27769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2"/>
          </p:nvPr>
        </p:nvPicPr>
        <p:blipFill>
          <a:blip r:embed="rId2"/>
          <a:stretch>
            <a:fillRect/>
          </a:stretch>
        </p:blipFill>
        <p:spPr>
          <a:xfrm>
            <a:off x="3403029" y="1600200"/>
            <a:ext cx="5283771" cy="3581400"/>
          </a:xfrm>
          <a:prstGeom prst="rect">
            <a:avLst/>
          </a:prstGeom>
        </p:spPr>
      </p:pic>
      <p:pic>
        <p:nvPicPr>
          <p:cNvPr id="5" name="Content Placeholder 4"/>
          <p:cNvPicPr>
            <a:picLocks noGrp="1" noChangeAspect="1"/>
          </p:cNvPicPr>
          <p:nvPr>
            <p:ph sz="half" idx="1"/>
          </p:nvPr>
        </p:nvPicPr>
        <p:blipFill>
          <a:blip r:embed="rId3"/>
          <a:stretch>
            <a:fillRect/>
          </a:stretch>
        </p:blipFill>
        <p:spPr>
          <a:xfrm>
            <a:off x="457200" y="1923698"/>
            <a:ext cx="2610819" cy="3105501"/>
          </a:xfrm>
          <a:prstGeom prst="rect">
            <a:avLst/>
          </a:prstGeom>
        </p:spPr>
      </p:pic>
    </p:spTree>
    <p:extLst>
      <p:ext uri="{BB962C8B-B14F-4D97-AF65-F5344CB8AC3E}">
        <p14:creationId xmlns:p14="http://schemas.microsoft.com/office/powerpoint/2010/main" val="2395944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580530" y="3513764"/>
            <a:ext cx="3538070" cy="2887830"/>
          </a:xfrm>
          <a:prstGeom prst="rect">
            <a:avLst/>
          </a:prstGeom>
        </p:spPr>
      </p:pic>
      <p:pic>
        <p:nvPicPr>
          <p:cNvPr id="5" name="Picture 4"/>
          <p:cNvPicPr>
            <a:picLocks noChangeAspect="1"/>
          </p:cNvPicPr>
          <p:nvPr/>
        </p:nvPicPr>
        <p:blipFill>
          <a:blip r:embed="rId3"/>
          <a:stretch>
            <a:fillRect/>
          </a:stretch>
        </p:blipFill>
        <p:spPr>
          <a:xfrm>
            <a:off x="166687" y="838200"/>
            <a:ext cx="5413843" cy="3681413"/>
          </a:xfrm>
          <a:prstGeom prst="rect">
            <a:avLst/>
          </a:prstGeom>
        </p:spPr>
      </p:pic>
    </p:spTree>
    <p:extLst>
      <p:ext uri="{BB962C8B-B14F-4D97-AF65-F5344CB8AC3E}">
        <p14:creationId xmlns:p14="http://schemas.microsoft.com/office/powerpoint/2010/main" val="2390289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Modes—Western &amp; Northern	</a:t>
            </a:r>
            <a:endParaRPr lang="en-US" dirty="0"/>
          </a:p>
        </p:txBody>
      </p:sp>
      <p:sp>
        <p:nvSpPr>
          <p:cNvPr id="3" name="Content Placeholder 2"/>
          <p:cNvSpPr>
            <a:spLocks noGrp="1"/>
          </p:cNvSpPr>
          <p:nvPr>
            <p:ph sz="half" idx="1"/>
          </p:nvPr>
        </p:nvSpPr>
        <p:spPr>
          <a:xfrm>
            <a:off x="454152" y="2057400"/>
            <a:ext cx="4038600" cy="4525963"/>
          </a:xfrm>
        </p:spPr>
        <p:txBody>
          <a:bodyPr/>
          <a:lstStyle/>
          <a:p>
            <a:pPr marL="0" indent="0" algn="ctr">
              <a:buNone/>
            </a:pPr>
            <a:r>
              <a:rPr lang="en-US" sz="3600" b="1" dirty="0" smtClean="0"/>
              <a:t>Western Region</a:t>
            </a:r>
            <a:r>
              <a:rPr lang="en-US" b="1" dirty="0" smtClean="0"/>
              <a:t>	</a:t>
            </a:r>
          </a:p>
          <a:p>
            <a:r>
              <a:rPr lang="en-US" dirty="0" smtClean="0"/>
              <a:t>Air</a:t>
            </a:r>
          </a:p>
          <a:p>
            <a:r>
              <a:rPr lang="en-US" dirty="0" smtClean="0"/>
              <a:t>Barge </a:t>
            </a:r>
            <a:endParaRPr lang="en-US" dirty="0"/>
          </a:p>
        </p:txBody>
      </p:sp>
      <p:sp>
        <p:nvSpPr>
          <p:cNvPr id="4" name="Content Placeholder 3"/>
          <p:cNvSpPr>
            <a:spLocks noGrp="1"/>
          </p:cNvSpPr>
          <p:nvPr>
            <p:ph sz="half" idx="2"/>
          </p:nvPr>
        </p:nvSpPr>
        <p:spPr>
          <a:xfrm>
            <a:off x="4648200" y="2057399"/>
            <a:ext cx="4038600" cy="4525963"/>
          </a:xfrm>
        </p:spPr>
        <p:txBody>
          <a:bodyPr/>
          <a:lstStyle/>
          <a:p>
            <a:pPr marL="0" indent="0" algn="ctr">
              <a:buNone/>
            </a:pPr>
            <a:r>
              <a:rPr lang="en-US" sz="3600" b="1" dirty="0" smtClean="0"/>
              <a:t>Northern Region</a:t>
            </a:r>
          </a:p>
          <a:p>
            <a:r>
              <a:rPr lang="en-US" dirty="0" smtClean="0"/>
              <a:t>Air</a:t>
            </a:r>
          </a:p>
          <a:p>
            <a:r>
              <a:rPr lang="en-US" dirty="0" smtClean="0"/>
              <a:t>Barge</a:t>
            </a:r>
          </a:p>
          <a:p>
            <a:r>
              <a:rPr lang="en-US" dirty="0" smtClean="0"/>
              <a:t>Snow/Ice Road</a:t>
            </a:r>
            <a:endParaRPr lang="en-US" dirty="0"/>
          </a:p>
        </p:txBody>
      </p:sp>
    </p:spTree>
    <p:extLst>
      <p:ext uri="{BB962C8B-B14F-4D97-AF65-F5344CB8AC3E}">
        <p14:creationId xmlns:p14="http://schemas.microsoft.com/office/powerpoint/2010/main" val="3013462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914400"/>
            <a:ext cx="8138311" cy="5257800"/>
          </a:xfrm>
        </p:spPr>
      </p:pic>
    </p:spTree>
    <p:extLst>
      <p:ext uri="{BB962C8B-B14F-4D97-AF65-F5344CB8AC3E}">
        <p14:creationId xmlns:p14="http://schemas.microsoft.com/office/powerpoint/2010/main" val="1730813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77800" y="1143000"/>
            <a:ext cx="7629172" cy="2433638"/>
          </a:xfrm>
          <a:prstGeom prst="rect">
            <a:avLst/>
          </a:prstGeom>
        </p:spPr>
      </p:pic>
      <p:pic>
        <p:nvPicPr>
          <p:cNvPr id="5" name="Picture 4"/>
          <p:cNvPicPr>
            <a:picLocks noChangeAspect="1"/>
          </p:cNvPicPr>
          <p:nvPr/>
        </p:nvPicPr>
        <p:blipFill>
          <a:blip r:embed="rId4"/>
          <a:stretch>
            <a:fillRect/>
          </a:stretch>
        </p:blipFill>
        <p:spPr>
          <a:xfrm>
            <a:off x="177800" y="3805238"/>
            <a:ext cx="8205787" cy="2493843"/>
          </a:xfrm>
          <a:prstGeom prst="rect">
            <a:avLst/>
          </a:prstGeom>
        </p:spPr>
      </p:pic>
    </p:spTree>
    <p:extLst>
      <p:ext uri="{BB962C8B-B14F-4D97-AF65-F5344CB8AC3E}">
        <p14:creationId xmlns:p14="http://schemas.microsoft.com/office/powerpoint/2010/main" val="322346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ne Lynden 2010">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692B9083-331E-42BB-AC37-D20BCAB9D278}" vid="{15F364CF-C2C5-4CD6-8BE3-A0969779887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13310</TotalTime>
  <Words>1511</Words>
  <Application>Microsoft Office PowerPoint</Application>
  <PresentationFormat>On-screen Show (4:3)</PresentationFormat>
  <Paragraphs>197</Paragraphs>
  <Slides>24</Slides>
  <Notes>21</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MS PGothic</vt:lpstr>
      <vt:lpstr>MS PGothic</vt:lpstr>
      <vt:lpstr>Arial</vt:lpstr>
      <vt:lpstr>Arial Black</vt:lpstr>
      <vt:lpstr>Calibri</vt:lpstr>
      <vt:lpstr>Geneva</vt:lpstr>
      <vt:lpstr>Times New Roman</vt:lpstr>
      <vt:lpstr>One Lynden 2010</vt:lpstr>
      <vt:lpstr>Theme2</vt:lpstr>
      <vt:lpstr>PowerPoint Presentation</vt:lpstr>
      <vt:lpstr>  Unique Alaskan Challenges  </vt:lpstr>
      <vt:lpstr>Modes of Transportation Per Region</vt:lpstr>
      <vt:lpstr>Modes—Southcentral &amp; Southeast  </vt:lpstr>
      <vt:lpstr>PowerPoint Presentation</vt:lpstr>
      <vt:lpstr>PowerPoint Presentation</vt:lpstr>
      <vt:lpstr> Modes—Western &amp; Northern </vt:lpstr>
      <vt:lpstr>PowerPoint Presentation</vt:lpstr>
      <vt:lpstr>PowerPoint Presentation</vt:lpstr>
      <vt:lpstr> Barge Arriving in Nome </vt:lpstr>
      <vt:lpstr>  Considerations in Planning and Budgeting </vt:lpstr>
      <vt:lpstr>PowerPoint Presentation</vt:lpstr>
      <vt:lpstr>  Landing Craft in Kotzebue  </vt:lpstr>
      <vt:lpstr>Proactive Logistics Plan carriers.   </vt:lpstr>
      <vt:lpstr>PowerPoint Presentation</vt:lpstr>
      <vt:lpstr> Educating Your Suppliers  </vt:lpstr>
      <vt:lpstr>  Designing for Arctic and Rural Projects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Lynden Logistics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Jeanine St. John</dc:creator>
  <cp:lastModifiedBy>Adam Murray</cp:lastModifiedBy>
  <cp:revision>347</cp:revision>
  <cp:lastPrinted>2018-11-21T01:08:28Z</cp:lastPrinted>
  <dcterms:created xsi:type="dcterms:W3CDTF">2000-05-09T16:32:44Z</dcterms:created>
  <dcterms:modified xsi:type="dcterms:W3CDTF">2018-11-21T19:35:49Z</dcterms:modified>
</cp:coreProperties>
</file>